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 id="2147483695" r:id="rId2"/>
  </p:sldMasterIdLst>
  <p:notesMasterIdLst>
    <p:notesMasterId r:id="rId96"/>
  </p:notesMasterIdLst>
  <p:sldIdLst>
    <p:sldId id="257" r:id="rId3"/>
    <p:sldId id="758" r:id="rId4"/>
    <p:sldId id="307" r:id="rId5"/>
    <p:sldId id="782" r:id="rId6"/>
    <p:sldId id="785" r:id="rId7"/>
    <p:sldId id="259" r:id="rId8"/>
    <p:sldId id="730" r:id="rId9"/>
    <p:sldId id="260" r:id="rId10"/>
    <p:sldId id="261" r:id="rId11"/>
    <p:sldId id="262" r:id="rId12"/>
    <p:sldId id="311" r:id="rId13"/>
    <p:sldId id="263" r:id="rId14"/>
    <p:sldId id="264" r:id="rId15"/>
    <p:sldId id="265" r:id="rId16"/>
    <p:sldId id="266" r:id="rId17"/>
    <p:sldId id="256" r:id="rId18"/>
    <p:sldId id="381" r:id="rId19"/>
    <p:sldId id="274" r:id="rId20"/>
    <p:sldId id="397" r:id="rId21"/>
    <p:sldId id="398" r:id="rId22"/>
    <p:sldId id="321" r:id="rId23"/>
    <p:sldId id="385" r:id="rId24"/>
    <p:sldId id="323" r:id="rId25"/>
    <p:sldId id="399" r:id="rId26"/>
    <p:sldId id="797" r:id="rId27"/>
    <p:sldId id="387" r:id="rId28"/>
    <p:sldId id="319" r:id="rId29"/>
    <p:sldId id="760" r:id="rId30"/>
    <p:sldId id="801" r:id="rId31"/>
    <p:sldId id="802" r:id="rId32"/>
    <p:sldId id="1766" r:id="rId33"/>
    <p:sldId id="258" r:id="rId34"/>
    <p:sldId id="1767" r:id="rId35"/>
    <p:sldId id="803" r:id="rId36"/>
    <p:sldId id="787" r:id="rId37"/>
    <p:sldId id="762" r:id="rId38"/>
    <p:sldId id="281" r:id="rId39"/>
    <p:sldId id="277" r:id="rId40"/>
    <p:sldId id="798" r:id="rId41"/>
    <p:sldId id="764" r:id="rId42"/>
    <p:sldId id="766" r:id="rId43"/>
    <p:sldId id="767" r:id="rId44"/>
    <p:sldId id="799" r:id="rId45"/>
    <p:sldId id="748" r:id="rId46"/>
    <p:sldId id="302" r:id="rId47"/>
    <p:sldId id="750" r:id="rId48"/>
    <p:sldId id="287" r:id="rId49"/>
    <p:sldId id="800" r:id="rId50"/>
    <p:sldId id="773" r:id="rId51"/>
    <p:sldId id="292" r:id="rId52"/>
    <p:sldId id="770" r:id="rId53"/>
    <p:sldId id="291" r:id="rId54"/>
    <p:sldId id="791" r:id="rId55"/>
    <p:sldId id="804" r:id="rId56"/>
    <p:sldId id="792" r:id="rId57"/>
    <p:sldId id="788" r:id="rId58"/>
    <p:sldId id="793" r:id="rId59"/>
    <p:sldId id="293" r:id="rId60"/>
    <p:sldId id="771" r:id="rId61"/>
    <p:sldId id="808" r:id="rId62"/>
    <p:sldId id="775" r:id="rId63"/>
    <p:sldId id="776" r:id="rId64"/>
    <p:sldId id="806" r:id="rId65"/>
    <p:sldId id="1676" r:id="rId66"/>
    <p:sldId id="1684" r:id="rId67"/>
    <p:sldId id="1685" r:id="rId68"/>
    <p:sldId id="1686" r:id="rId69"/>
    <p:sldId id="1687" r:id="rId70"/>
    <p:sldId id="1696" r:id="rId71"/>
    <p:sldId id="1697" r:id="rId72"/>
    <p:sldId id="1694" r:id="rId73"/>
    <p:sldId id="1695" r:id="rId74"/>
    <p:sldId id="1765" r:id="rId75"/>
    <p:sldId id="1763" r:id="rId76"/>
    <p:sldId id="1764" r:id="rId77"/>
    <p:sldId id="315" r:id="rId78"/>
    <p:sldId id="772" r:id="rId79"/>
    <p:sldId id="312" r:id="rId80"/>
    <p:sldId id="1768" r:id="rId81"/>
    <p:sldId id="794" r:id="rId82"/>
    <p:sldId id="1771" r:id="rId83"/>
    <p:sldId id="781" r:id="rId84"/>
    <p:sldId id="273" r:id="rId85"/>
    <p:sldId id="784" r:id="rId86"/>
    <p:sldId id="433" r:id="rId87"/>
    <p:sldId id="763" r:id="rId88"/>
    <p:sldId id="424" r:id="rId89"/>
    <p:sldId id="431" r:id="rId90"/>
    <p:sldId id="356" r:id="rId91"/>
    <p:sldId id="421" r:id="rId92"/>
    <p:sldId id="795" r:id="rId93"/>
    <p:sldId id="796" r:id="rId94"/>
    <p:sldId id="305" r:id="rId95"/>
  </p:sldIdLst>
  <p:sldSz cx="9144000" cy="5143500" type="screen16x9"/>
  <p:notesSz cx="6858000" cy="9144000"/>
  <p:embeddedFontLst>
    <p:embeddedFont>
      <p:font typeface="Calibri" panose="020F0502020204030204" pitchFamily="34" charset="0"/>
      <p:regular r:id="rId97"/>
      <p:bold r:id="rId98"/>
      <p:italic r:id="rId99"/>
      <p:boldItalic r:id="rId100"/>
    </p:embeddedFont>
    <p:embeddedFont>
      <p:font typeface="Tahoma" panose="020B0604030504040204" pitchFamily="34" charset="0"/>
      <p:regular r:id="rId101"/>
      <p:bold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5087"/>
  </p:normalViewPr>
  <p:slideViewPr>
    <p:cSldViewPr snapToGrid="0">
      <p:cViewPr varScale="1">
        <p:scale>
          <a:sx n="146" d="100"/>
          <a:sy n="146" d="100"/>
        </p:scale>
        <p:origin x="176"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6.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fntdata"/><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4.fntdata"/><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B76091-078A-8A40-8CAD-36551B07316F}" type="doc">
      <dgm:prSet loTypeId="urn:microsoft.com/office/officeart/2005/8/layout/process1" loCatId="" qsTypeId="urn:microsoft.com/office/officeart/2005/8/quickstyle/simple4" qsCatId="simple" csTypeId="urn:microsoft.com/office/officeart/2005/8/colors/colorful1" csCatId="colorful" phldr="1"/>
      <dgm:spPr/>
      <dgm:t>
        <a:bodyPr/>
        <a:lstStyle/>
        <a:p>
          <a:endParaRPr lang="en-US"/>
        </a:p>
      </dgm:t>
    </dgm:pt>
    <dgm:pt modelId="{5347670A-2DED-B646-B241-E593F1420052}">
      <dgm:prSet phldrT="[Text]" custT="1"/>
      <dgm:spPr/>
      <dgm:t>
        <a:bodyPr/>
        <a:lstStyle/>
        <a:p>
          <a:r>
            <a:rPr lang="en-US" sz="2000" b="1" dirty="0">
              <a:solidFill>
                <a:schemeClr val="tx1"/>
              </a:solidFill>
            </a:rPr>
            <a:t>Data Collection</a:t>
          </a:r>
        </a:p>
      </dgm:t>
    </dgm:pt>
    <dgm:pt modelId="{CB17FE61-E9D6-BE47-A696-B2232409DF6A}" type="parTrans" cxnId="{E2491F3D-5714-D549-BEF3-45F1283FD8F6}">
      <dgm:prSet/>
      <dgm:spPr/>
      <dgm:t>
        <a:bodyPr/>
        <a:lstStyle/>
        <a:p>
          <a:endParaRPr lang="en-US" b="1">
            <a:solidFill>
              <a:schemeClr val="tx1"/>
            </a:solidFill>
          </a:endParaRPr>
        </a:p>
      </dgm:t>
    </dgm:pt>
    <dgm:pt modelId="{0D9AC9C3-6762-FB49-ADB4-D7BC51A9928B}" type="sibTrans" cxnId="{E2491F3D-5714-D549-BEF3-45F1283FD8F6}">
      <dgm:prSet/>
      <dgm:spPr/>
      <dgm:t>
        <a:bodyPr/>
        <a:lstStyle/>
        <a:p>
          <a:endParaRPr lang="en-US" b="1">
            <a:solidFill>
              <a:schemeClr val="tx1"/>
            </a:solidFill>
          </a:endParaRPr>
        </a:p>
      </dgm:t>
    </dgm:pt>
    <dgm:pt modelId="{A9C75B3B-7321-1643-A517-6129462CB970}">
      <dgm:prSet phldrT="[Text]" custT="1"/>
      <dgm:spPr/>
      <dgm:t>
        <a:bodyPr/>
        <a:lstStyle/>
        <a:p>
          <a:r>
            <a:rPr lang="en-US" sz="1600" b="1" dirty="0">
              <a:solidFill>
                <a:schemeClr val="tx1"/>
              </a:solidFill>
            </a:rPr>
            <a:t>Data Filtering/</a:t>
          </a:r>
        </a:p>
        <a:p>
          <a:r>
            <a:rPr lang="en-US" sz="1600" b="1" dirty="0">
              <a:solidFill>
                <a:schemeClr val="tx1"/>
              </a:solidFill>
            </a:rPr>
            <a:t>Processing</a:t>
          </a:r>
        </a:p>
      </dgm:t>
    </dgm:pt>
    <dgm:pt modelId="{96D3DA63-A97D-3D4D-A0D3-A98F50D8AE65}" type="parTrans" cxnId="{17357EB1-EBC7-BE4B-8F99-0F8CDB86399C}">
      <dgm:prSet/>
      <dgm:spPr/>
      <dgm:t>
        <a:bodyPr/>
        <a:lstStyle/>
        <a:p>
          <a:endParaRPr lang="en-US" b="1">
            <a:solidFill>
              <a:schemeClr val="tx1"/>
            </a:solidFill>
          </a:endParaRPr>
        </a:p>
      </dgm:t>
    </dgm:pt>
    <dgm:pt modelId="{F373202C-2985-E145-946E-390A286AE293}" type="sibTrans" cxnId="{17357EB1-EBC7-BE4B-8F99-0F8CDB86399C}">
      <dgm:prSet/>
      <dgm:spPr/>
      <dgm:t>
        <a:bodyPr/>
        <a:lstStyle/>
        <a:p>
          <a:endParaRPr lang="en-US" b="1">
            <a:solidFill>
              <a:schemeClr val="tx1"/>
            </a:solidFill>
          </a:endParaRPr>
        </a:p>
      </dgm:t>
    </dgm:pt>
    <dgm:pt modelId="{A83F47DF-A1B3-6E43-A9C3-2294478C8A2D}">
      <dgm:prSet phldrT="[Text]" custT="1"/>
      <dgm:spPr/>
      <dgm:t>
        <a:bodyPr/>
        <a:lstStyle/>
        <a:p>
          <a:r>
            <a:rPr lang="en-US" sz="1800" b="1" dirty="0">
              <a:solidFill>
                <a:schemeClr val="tx1"/>
              </a:solidFill>
            </a:rPr>
            <a:t>Analysis</a:t>
          </a:r>
        </a:p>
      </dgm:t>
    </dgm:pt>
    <dgm:pt modelId="{B88E2A21-CB72-AD4C-AD55-C2EF93CA2D7C}" type="parTrans" cxnId="{F000EDE0-3930-7A46-BAD9-2A43C5A1BFC8}">
      <dgm:prSet/>
      <dgm:spPr/>
      <dgm:t>
        <a:bodyPr/>
        <a:lstStyle/>
        <a:p>
          <a:endParaRPr lang="en-US" b="1">
            <a:solidFill>
              <a:schemeClr val="tx1"/>
            </a:solidFill>
          </a:endParaRPr>
        </a:p>
      </dgm:t>
    </dgm:pt>
    <dgm:pt modelId="{21C2CC68-4820-D044-8C52-3BDCDCC2EE14}" type="sibTrans" cxnId="{F000EDE0-3930-7A46-BAD9-2A43C5A1BFC8}">
      <dgm:prSet/>
      <dgm:spPr/>
      <dgm:t>
        <a:bodyPr/>
        <a:lstStyle/>
        <a:p>
          <a:endParaRPr lang="en-US" b="1">
            <a:solidFill>
              <a:schemeClr val="tx1"/>
            </a:solidFill>
          </a:endParaRPr>
        </a:p>
      </dgm:t>
    </dgm:pt>
    <dgm:pt modelId="{5E58D7DE-6027-6C4D-9A2E-3AC812E3A904}">
      <dgm:prSet phldrT="[Text]" custT="1"/>
      <dgm:spPr/>
      <dgm:t>
        <a:bodyPr/>
        <a:lstStyle/>
        <a:p>
          <a:r>
            <a:rPr lang="en-US" sz="1800" b="1" dirty="0">
              <a:solidFill>
                <a:schemeClr val="tx1"/>
              </a:solidFill>
            </a:rPr>
            <a:t>Publication/Usage</a:t>
          </a:r>
        </a:p>
      </dgm:t>
    </dgm:pt>
    <dgm:pt modelId="{6DE6E5F9-B680-5F47-A36C-5678E5DF3D5B}" type="parTrans" cxnId="{D53856C0-94B7-1D45-A309-2159CCE359C3}">
      <dgm:prSet/>
      <dgm:spPr/>
      <dgm:t>
        <a:bodyPr/>
        <a:lstStyle/>
        <a:p>
          <a:endParaRPr lang="en-US"/>
        </a:p>
      </dgm:t>
    </dgm:pt>
    <dgm:pt modelId="{7CEDC5B6-55EB-D646-BD69-8B413772964E}" type="sibTrans" cxnId="{D53856C0-94B7-1D45-A309-2159CCE359C3}">
      <dgm:prSet/>
      <dgm:spPr/>
      <dgm:t>
        <a:bodyPr/>
        <a:lstStyle/>
        <a:p>
          <a:endParaRPr lang="en-US"/>
        </a:p>
      </dgm:t>
    </dgm:pt>
    <dgm:pt modelId="{343026D5-1FC9-7E40-B1F2-4A73D973F1C8}" type="pres">
      <dgm:prSet presAssocID="{72B76091-078A-8A40-8CAD-36551B07316F}" presName="Name0" presStyleCnt="0">
        <dgm:presLayoutVars>
          <dgm:dir/>
          <dgm:resizeHandles val="exact"/>
        </dgm:presLayoutVars>
      </dgm:prSet>
      <dgm:spPr/>
    </dgm:pt>
    <dgm:pt modelId="{7D72F985-34A0-7840-935F-4E3B1DEFD490}" type="pres">
      <dgm:prSet presAssocID="{5347670A-2DED-B646-B241-E593F1420052}" presName="node" presStyleLbl="node1" presStyleIdx="0" presStyleCnt="4" custLinFactNeighborX="-9055" custLinFactNeighborY="656">
        <dgm:presLayoutVars>
          <dgm:bulletEnabled val="1"/>
        </dgm:presLayoutVars>
      </dgm:prSet>
      <dgm:spPr/>
    </dgm:pt>
    <dgm:pt modelId="{D940D851-9CA2-524A-A2F4-BECEFAAC11EC}" type="pres">
      <dgm:prSet presAssocID="{0D9AC9C3-6762-FB49-ADB4-D7BC51A9928B}" presName="sibTrans" presStyleLbl="sibTrans2D1" presStyleIdx="0" presStyleCnt="3" custScaleX="192735"/>
      <dgm:spPr/>
    </dgm:pt>
    <dgm:pt modelId="{7384610A-C883-6345-81EF-2DBBE7D9521B}" type="pres">
      <dgm:prSet presAssocID="{0D9AC9C3-6762-FB49-ADB4-D7BC51A9928B}" presName="connectorText" presStyleLbl="sibTrans2D1" presStyleIdx="0" presStyleCnt="3"/>
      <dgm:spPr/>
    </dgm:pt>
    <dgm:pt modelId="{B9F11435-F5C8-9649-B278-0EF6B6F77933}" type="pres">
      <dgm:prSet presAssocID="{A9C75B3B-7321-1643-A517-6129462CB970}" presName="node" presStyleLbl="node1" presStyleIdx="1" presStyleCnt="4">
        <dgm:presLayoutVars>
          <dgm:bulletEnabled val="1"/>
        </dgm:presLayoutVars>
      </dgm:prSet>
      <dgm:spPr/>
    </dgm:pt>
    <dgm:pt modelId="{FF838EC8-436C-EA4D-BC14-C75299EB73FB}" type="pres">
      <dgm:prSet presAssocID="{F373202C-2985-E145-946E-390A286AE293}" presName="sibTrans" presStyleLbl="sibTrans2D1" presStyleIdx="1" presStyleCnt="3"/>
      <dgm:spPr/>
    </dgm:pt>
    <dgm:pt modelId="{E60AF4A9-2AE5-CA4F-9963-D1640FCF1C1B}" type="pres">
      <dgm:prSet presAssocID="{F373202C-2985-E145-946E-390A286AE293}" presName="connectorText" presStyleLbl="sibTrans2D1" presStyleIdx="1" presStyleCnt="3"/>
      <dgm:spPr/>
    </dgm:pt>
    <dgm:pt modelId="{DCE2528C-D14D-834E-8B85-36B9EB09DA09}" type="pres">
      <dgm:prSet presAssocID="{A83F47DF-A1B3-6E43-A9C3-2294478C8A2D}" presName="node" presStyleLbl="node1" presStyleIdx="2" presStyleCnt="4">
        <dgm:presLayoutVars>
          <dgm:bulletEnabled val="1"/>
        </dgm:presLayoutVars>
      </dgm:prSet>
      <dgm:spPr/>
    </dgm:pt>
    <dgm:pt modelId="{D07DA4B9-5C33-7A44-9A4D-E2C435EA4F20}" type="pres">
      <dgm:prSet presAssocID="{21C2CC68-4820-D044-8C52-3BDCDCC2EE14}" presName="sibTrans" presStyleLbl="sibTrans2D1" presStyleIdx="2" presStyleCnt="3"/>
      <dgm:spPr/>
    </dgm:pt>
    <dgm:pt modelId="{4B76C51B-2201-E04B-BF82-1A4013B18C90}" type="pres">
      <dgm:prSet presAssocID="{21C2CC68-4820-D044-8C52-3BDCDCC2EE14}" presName="connectorText" presStyleLbl="sibTrans2D1" presStyleIdx="2" presStyleCnt="3"/>
      <dgm:spPr/>
    </dgm:pt>
    <dgm:pt modelId="{8AB449A5-AC1D-A043-B69D-FC6A3466B451}" type="pres">
      <dgm:prSet presAssocID="{5E58D7DE-6027-6C4D-9A2E-3AC812E3A904}" presName="node" presStyleLbl="node1" presStyleIdx="3" presStyleCnt="4">
        <dgm:presLayoutVars>
          <dgm:bulletEnabled val="1"/>
        </dgm:presLayoutVars>
      </dgm:prSet>
      <dgm:spPr/>
    </dgm:pt>
  </dgm:ptLst>
  <dgm:cxnLst>
    <dgm:cxn modelId="{6EC2AC02-82E3-584C-9332-8416FB400217}" type="presOf" srcId="{F373202C-2985-E145-946E-390A286AE293}" destId="{FF838EC8-436C-EA4D-BC14-C75299EB73FB}" srcOrd="0" destOrd="0" presId="urn:microsoft.com/office/officeart/2005/8/layout/process1"/>
    <dgm:cxn modelId="{8CAF7514-8265-8147-82AE-35A491828B22}" type="presOf" srcId="{0D9AC9C3-6762-FB49-ADB4-D7BC51A9928B}" destId="{7384610A-C883-6345-81EF-2DBBE7D9521B}" srcOrd="1" destOrd="0" presId="urn:microsoft.com/office/officeart/2005/8/layout/process1"/>
    <dgm:cxn modelId="{05B6941D-F380-E54C-849C-96791736CF18}" type="presOf" srcId="{5347670A-2DED-B646-B241-E593F1420052}" destId="{7D72F985-34A0-7840-935F-4E3B1DEFD490}" srcOrd="0" destOrd="0" presId="urn:microsoft.com/office/officeart/2005/8/layout/process1"/>
    <dgm:cxn modelId="{8DE60223-D67E-764F-8453-A8C8B4FC3845}" type="presOf" srcId="{A83F47DF-A1B3-6E43-A9C3-2294478C8A2D}" destId="{DCE2528C-D14D-834E-8B85-36B9EB09DA09}" srcOrd="0" destOrd="0" presId="urn:microsoft.com/office/officeart/2005/8/layout/process1"/>
    <dgm:cxn modelId="{E2491F3D-5714-D549-BEF3-45F1283FD8F6}" srcId="{72B76091-078A-8A40-8CAD-36551B07316F}" destId="{5347670A-2DED-B646-B241-E593F1420052}" srcOrd="0" destOrd="0" parTransId="{CB17FE61-E9D6-BE47-A696-B2232409DF6A}" sibTransId="{0D9AC9C3-6762-FB49-ADB4-D7BC51A9928B}"/>
    <dgm:cxn modelId="{5DC4E587-DC43-F045-B026-6FD4E717115F}" type="presOf" srcId="{21C2CC68-4820-D044-8C52-3BDCDCC2EE14}" destId="{D07DA4B9-5C33-7A44-9A4D-E2C435EA4F20}" srcOrd="0" destOrd="0" presId="urn:microsoft.com/office/officeart/2005/8/layout/process1"/>
    <dgm:cxn modelId="{D520668C-E923-D440-A09C-5700FA6CAC5A}" type="presOf" srcId="{21C2CC68-4820-D044-8C52-3BDCDCC2EE14}" destId="{4B76C51B-2201-E04B-BF82-1A4013B18C90}" srcOrd="1" destOrd="0" presId="urn:microsoft.com/office/officeart/2005/8/layout/process1"/>
    <dgm:cxn modelId="{2A01D58C-25CA-3C49-AD75-1900F67C829C}" type="presOf" srcId="{72B76091-078A-8A40-8CAD-36551B07316F}" destId="{343026D5-1FC9-7E40-B1F2-4A73D973F1C8}" srcOrd="0" destOrd="0" presId="urn:microsoft.com/office/officeart/2005/8/layout/process1"/>
    <dgm:cxn modelId="{DDE9479D-3610-1945-B462-56F84F8106C0}" type="presOf" srcId="{A9C75B3B-7321-1643-A517-6129462CB970}" destId="{B9F11435-F5C8-9649-B278-0EF6B6F77933}" srcOrd="0" destOrd="0" presId="urn:microsoft.com/office/officeart/2005/8/layout/process1"/>
    <dgm:cxn modelId="{17357EB1-EBC7-BE4B-8F99-0F8CDB86399C}" srcId="{72B76091-078A-8A40-8CAD-36551B07316F}" destId="{A9C75B3B-7321-1643-A517-6129462CB970}" srcOrd="1" destOrd="0" parTransId="{96D3DA63-A97D-3D4D-A0D3-A98F50D8AE65}" sibTransId="{F373202C-2985-E145-946E-390A286AE293}"/>
    <dgm:cxn modelId="{7E6D67BB-A4B6-5247-8738-AC0F50E76F26}" type="presOf" srcId="{0D9AC9C3-6762-FB49-ADB4-D7BC51A9928B}" destId="{D940D851-9CA2-524A-A2F4-BECEFAAC11EC}" srcOrd="0" destOrd="0" presId="urn:microsoft.com/office/officeart/2005/8/layout/process1"/>
    <dgm:cxn modelId="{D53856C0-94B7-1D45-A309-2159CCE359C3}" srcId="{72B76091-078A-8A40-8CAD-36551B07316F}" destId="{5E58D7DE-6027-6C4D-9A2E-3AC812E3A904}" srcOrd="3" destOrd="0" parTransId="{6DE6E5F9-B680-5F47-A36C-5678E5DF3D5B}" sibTransId="{7CEDC5B6-55EB-D646-BD69-8B413772964E}"/>
    <dgm:cxn modelId="{F000EDE0-3930-7A46-BAD9-2A43C5A1BFC8}" srcId="{72B76091-078A-8A40-8CAD-36551B07316F}" destId="{A83F47DF-A1B3-6E43-A9C3-2294478C8A2D}" srcOrd="2" destOrd="0" parTransId="{B88E2A21-CB72-AD4C-AD55-C2EF93CA2D7C}" sibTransId="{21C2CC68-4820-D044-8C52-3BDCDCC2EE14}"/>
    <dgm:cxn modelId="{8DF630EE-4129-F749-B40A-40DAE050E956}" type="presOf" srcId="{F373202C-2985-E145-946E-390A286AE293}" destId="{E60AF4A9-2AE5-CA4F-9963-D1640FCF1C1B}" srcOrd="1" destOrd="0" presId="urn:microsoft.com/office/officeart/2005/8/layout/process1"/>
    <dgm:cxn modelId="{3990CFFC-8DFE-8D49-936B-C32295A5945F}" type="presOf" srcId="{5E58D7DE-6027-6C4D-9A2E-3AC812E3A904}" destId="{8AB449A5-AC1D-A043-B69D-FC6A3466B451}" srcOrd="0" destOrd="0" presId="urn:microsoft.com/office/officeart/2005/8/layout/process1"/>
    <dgm:cxn modelId="{61DCB418-98BD-2D41-AEEA-A127A473221E}" type="presParOf" srcId="{343026D5-1FC9-7E40-B1F2-4A73D973F1C8}" destId="{7D72F985-34A0-7840-935F-4E3B1DEFD490}" srcOrd="0" destOrd="0" presId="urn:microsoft.com/office/officeart/2005/8/layout/process1"/>
    <dgm:cxn modelId="{B93FDBF9-48E8-EB49-BD85-AA0480B269D2}" type="presParOf" srcId="{343026D5-1FC9-7E40-B1F2-4A73D973F1C8}" destId="{D940D851-9CA2-524A-A2F4-BECEFAAC11EC}" srcOrd="1" destOrd="0" presId="urn:microsoft.com/office/officeart/2005/8/layout/process1"/>
    <dgm:cxn modelId="{96E73818-688E-3C46-9CD1-5CC9AD2FFDDB}" type="presParOf" srcId="{D940D851-9CA2-524A-A2F4-BECEFAAC11EC}" destId="{7384610A-C883-6345-81EF-2DBBE7D9521B}" srcOrd="0" destOrd="0" presId="urn:microsoft.com/office/officeart/2005/8/layout/process1"/>
    <dgm:cxn modelId="{9C90325B-E5C6-5C43-8CD3-E23AC1A1910B}" type="presParOf" srcId="{343026D5-1FC9-7E40-B1F2-4A73D973F1C8}" destId="{B9F11435-F5C8-9649-B278-0EF6B6F77933}" srcOrd="2" destOrd="0" presId="urn:microsoft.com/office/officeart/2005/8/layout/process1"/>
    <dgm:cxn modelId="{BD91E780-C682-A849-BC45-0CBE9AEC3F3D}" type="presParOf" srcId="{343026D5-1FC9-7E40-B1F2-4A73D973F1C8}" destId="{FF838EC8-436C-EA4D-BC14-C75299EB73FB}" srcOrd="3" destOrd="0" presId="urn:microsoft.com/office/officeart/2005/8/layout/process1"/>
    <dgm:cxn modelId="{DE3C1EEE-417E-9148-9D74-B4D8B83AD079}" type="presParOf" srcId="{FF838EC8-436C-EA4D-BC14-C75299EB73FB}" destId="{E60AF4A9-2AE5-CA4F-9963-D1640FCF1C1B}" srcOrd="0" destOrd="0" presId="urn:microsoft.com/office/officeart/2005/8/layout/process1"/>
    <dgm:cxn modelId="{F76BD6B3-7A62-C845-8998-9A216D8C4010}" type="presParOf" srcId="{343026D5-1FC9-7E40-B1F2-4A73D973F1C8}" destId="{DCE2528C-D14D-834E-8B85-36B9EB09DA09}" srcOrd="4" destOrd="0" presId="urn:microsoft.com/office/officeart/2005/8/layout/process1"/>
    <dgm:cxn modelId="{D0B78ADF-CD77-7141-8271-ABB2F2EC95C4}" type="presParOf" srcId="{343026D5-1FC9-7E40-B1F2-4A73D973F1C8}" destId="{D07DA4B9-5C33-7A44-9A4D-E2C435EA4F20}" srcOrd="5" destOrd="0" presId="urn:microsoft.com/office/officeart/2005/8/layout/process1"/>
    <dgm:cxn modelId="{07A4BED3-CA24-BF4C-BC9F-996A7DAC5013}" type="presParOf" srcId="{D07DA4B9-5C33-7A44-9A4D-E2C435EA4F20}" destId="{4B76C51B-2201-E04B-BF82-1A4013B18C90}" srcOrd="0" destOrd="0" presId="urn:microsoft.com/office/officeart/2005/8/layout/process1"/>
    <dgm:cxn modelId="{40876181-7699-A844-96B0-E00F03AD674F}" type="presParOf" srcId="{343026D5-1FC9-7E40-B1F2-4A73D973F1C8}" destId="{8AB449A5-AC1D-A043-B69D-FC6A3466B45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2F985-34A0-7840-935F-4E3B1DEFD490}">
      <dsp:nvSpPr>
        <dsp:cNvPr id="0" name=""/>
        <dsp:cNvSpPr/>
      </dsp:nvSpPr>
      <dsp:spPr>
        <a:xfrm>
          <a:off x="0" y="722500"/>
          <a:ext cx="1499949" cy="899969"/>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Data Collection</a:t>
          </a:r>
        </a:p>
      </dsp:txBody>
      <dsp:txXfrm>
        <a:off x="26359" y="748859"/>
        <a:ext cx="1447231" cy="847251"/>
      </dsp:txXfrm>
    </dsp:sp>
    <dsp:sp modelId="{D940D851-9CA2-524A-A2F4-BECEFAAC11EC}">
      <dsp:nvSpPr>
        <dsp:cNvPr id="0" name=""/>
        <dsp:cNvSpPr/>
      </dsp:nvSpPr>
      <dsp:spPr>
        <a:xfrm rot="21590368">
          <a:off x="1502530" y="983513"/>
          <a:ext cx="620280" cy="371987"/>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endParaRPr>
        </a:p>
      </dsp:txBody>
      <dsp:txXfrm>
        <a:off x="1502530" y="1058066"/>
        <a:ext cx="508684" cy="223193"/>
      </dsp:txXfrm>
    </dsp:sp>
    <dsp:sp modelId="{B9F11435-F5C8-9649-B278-0EF6B6F77933}">
      <dsp:nvSpPr>
        <dsp:cNvPr id="0" name=""/>
        <dsp:cNvSpPr/>
      </dsp:nvSpPr>
      <dsp:spPr>
        <a:xfrm>
          <a:off x="2107175" y="716596"/>
          <a:ext cx="1499949" cy="899969"/>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Data Filtering/</a:t>
          </a:r>
        </a:p>
        <a:p>
          <a:pPr marL="0" lvl="0" indent="0" algn="ctr" defTabSz="711200">
            <a:lnSpc>
              <a:spcPct val="90000"/>
            </a:lnSpc>
            <a:spcBef>
              <a:spcPct val="0"/>
            </a:spcBef>
            <a:spcAft>
              <a:spcPct val="35000"/>
            </a:spcAft>
            <a:buNone/>
          </a:pPr>
          <a:r>
            <a:rPr lang="en-US" sz="1600" b="1" kern="1200" dirty="0">
              <a:solidFill>
                <a:schemeClr val="tx1"/>
              </a:solidFill>
            </a:rPr>
            <a:t>Processing</a:t>
          </a:r>
        </a:p>
      </dsp:txBody>
      <dsp:txXfrm>
        <a:off x="2133534" y="742955"/>
        <a:ext cx="1447231" cy="847251"/>
      </dsp:txXfrm>
    </dsp:sp>
    <dsp:sp modelId="{FF838EC8-436C-EA4D-BC14-C75299EB73FB}">
      <dsp:nvSpPr>
        <dsp:cNvPr id="0" name=""/>
        <dsp:cNvSpPr/>
      </dsp:nvSpPr>
      <dsp:spPr>
        <a:xfrm>
          <a:off x="3757119" y="980587"/>
          <a:ext cx="317989" cy="371987"/>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endParaRPr>
        </a:p>
      </dsp:txBody>
      <dsp:txXfrm>
        <a:off x="3757119" y="1054984"/>
        <a:ext cx="222592" cy="223193"/>
      </dsp:txXfrm>
    </dsp:sp>
    <dsp:sp modelId="{DCE2528C-D14D-834E-8B85-36B9EB09DA09}">
      <dsp:nvSpPr>
        <dsp:cNvPr id="0" name=""/>
        <dsp:cNvSpPr/>
      </dsp:nvSpPr>
      <dsp:spPr>
        <a:xfrm>
          <a:off x="4207103" y="716596"/>
          <a:ext cx="1499949" cy="899969"/>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Analysis</a:t>
          </a:r>
        </a:p>
      </dsp:txBody>
      <dsp:txXfrm>
        <a:off x="4233462" y="742955"/>
        <a:ext cx="1447231" cy="847251"/>
      </dsp:txXfrm>
    </dsp:sp>
    <dsp:sp modelId="{D07DA4B9-5C33-7A44-9A4D-E2C435EA4F20}">
      <dsp:nvSpPr>
        <dsp:cNvPr id="0" name=""/>
        <dsp:cNvSpPr/>
      </dsp:nvSpPr>
      <dsp:spPr>
        <a:xfrm>
          <a:off x="5857047" y="980587"/>
          <a:ext cx="317989" cy="371987"/>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endParaRPr>
        </a:p>
      </dsp:txBody>
      <dsp:txXfrm>
        <a:off x="5857047" y="1054984"/>
        <a:ext cx="222592" cy="223193"/>
      </dsp:txXfrm>
    </dsp:sp>
    <dsp:sp modelId="{8AB449A5-AC1D-A043-B69D-FC6A3466B451}">
      <dsp:nvSpPr>
        <dsp:cNvPr id="0" name=""/>
        <dsp:cNvSpPr/>
      </dsp:nvSpPr>
      <dsp:spPr>
        <a:xfrm>
          <a:off x="6307032" y="716596"/>
          <a:ext cx="1499949" cy="899969"/>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Publication/Usage</a:t>
          </a:r>
        </a:p>
      </dsp:txBody>
      <dsp:txXfrm>
        <a:off x="6333391" y="742955"/>
        <a:ext cx="1447231" cy="84725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HAgbIiQSzEk"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en.wikipedia.org/wiki/Endowment_effect%23cite_note-Roeckelein2006-2" TargetMode="External"/><Relationship Id="rId3" Type="http://schemas.openxmlformats.org/officeDocument/2006/relationships/hyperlink" Target="https://en.wikipedia.org/wiki/Psychology" TargetMode="External"/><Relationship Id="rId7" Type="http://schemas.openxmlformats.org/officeDocument/2006/relationships/hyperlink" Target="https://en.wikipedia.org/wiki/Endowment_effect%23cite_note-:0-1" TargetMode="External"/><Relationship Id="rId12" Type="http://schemas.openxmlformats.org/officeDocument/2006/relationships/hyperlink" Target="https://en.wikipedia.org/wiki/Willingness_to_accept"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Social_psychology" TargetMode="External"/><Relationship Id="rId11" Type="http://schemas.openxmlformats.org/officeDocument/2006/relationships/hyperlink" Target="https://en.wikipedia.org/wiki/Incentive_compatibility" TargetMode="External"/><Relationship Id="rId5" Type="http://schemas.openxmlformats.org/officeDocument/2006/relationships/hyperlink" Target="https://en.wikipedia.org/wiki/Mere_ownership_effect" TargetMode="External"/><Relationship Id="rId10" Type="http://schemas.openxmlformats.org/officeDocument/2006/relationships/hyperlink" Target="https://en.wikipedia.org/wiki/Willingness_to_pay" TargetMode="External"/><Relationship Id="rId4" Type="http://schemas.openxmlformats.org/officeDocument/2006/relationships/hyperlink" Target="https://en.wikipedia.org/wiki/Behavioral_economics" TargetMode="External"/><Relationship Id="rId9" Type="http://schemas.openxmlformats.org/officeDocument/2006/relationships/hyperlink" Target="https://en.wikipedia.org/wiki/Endowment_effect%23cite_note-Morewedge2015-3"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cnbc.com/2017/04/06/icelands-genetic-goldmine-and-the-man-behind-it.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d7e9c760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6d7e9c7607_2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66a79a9c8_2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g766a79a9c8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66a79a9c8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66a79a9c8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d7e9c7607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g6d7e9c7607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66a79a9c8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766a79a9c8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7EBAC2-4DA7-C84F-8577-C2AD2D62BCE3}" type="slidenum">
              <a:rPr lang="en-US" smtClean="0"/>
              <a:t>16</a:t>
            </a:fld>
            <a:endParaRPr lang="en-US"/>
          </a:p>
        </p:txBody>
      </p:sp>
    </p:spTree>
    <p:extLst>
      <p:ext uri="{BB962C8B-B14F-4D97-AF65-F5344CB8AC3E}">
        <p14:creationId xmlns:p14="http://schemas.microsoft.com/office/powerpoint/2010/main" val="2339222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EBAC2-4DA7-C84F-8577-C2AD2D62BCE3}" type="slidenum">
              <a:rPr lang="en-US" smtClean="0"/>
              <a:t>18</a:t>
            </a:fld>
            <a:endParaRPr lang="en-US"/>
          </a:p>
        </p:txBody>
      </p:sp>
    </p:spTree>
    <p:extLst>
      <p:ext uri="{BB962C8B-B14F-4D97-AF65-F5344CB8AC3E}">
        <p14:creationId xmlns:p14="http://schemas.microsoft.com/office/powerpoint/2010/main" val="1185685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EBAC2-4DA7-C84F-8577-C2AD2D62BCE3}" type="slidenum">
              <a:rPr lang="en-US" smtClean="0"/>
              <a:t>24</a:t>
            </a:fld>
            <a:endParaRPr lang="en-US"/>
          </a:p>
        </p:txBody>
      </p:sp>
    </p:spTree>
    <p:extLst>
      <p:ext uri="{BB962C8B-B14F-4D97-AF65-F5344CB8AC3E}">
        <p14:creationId xmlns:p14="http://schemas.microsoft.com/office/powerpoint/2010/main" val="1574676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EBAC2-4DA7-C84F-8577-C2AD2D62BCE3}" type="slidenum">
              <a:rPr lang="en-US" smtClean="0"/>
              <a:t>25</a:t>
            </a:fld>
            <a:endParaRPr lang="en-US"/>
          </a:p>
        </p:txBody>
      </p:sp>
    </p:spTree>
    <p:extLst>
      <p:ext uri="{BB962C8B-B14F-4D97-AF65-F5344CB8AC3E}">
        <p14:creationId xmlns:p14="http://schemas.microsoft.com/office/powerpoint/2010/main" val="3069582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EU countries recognize privacy as fundamental human right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www.dailymail.co.uk</a:t>
            </a:r>
            <a:r>
              <a:rPr lang="en-US" dirty="0"/>
              <a:t>/news/article-3442392/Google-hide-content-removed-using-right-forgotten-ruling-versions-search-engine.html</a:t>
            </a:r>
          </a:p>
          <a:p>
            <a:endParaRPr lang="en-US" dirty="0"/>
          </a:p>
        </p:txBody>
      </p:sp>
      <p:sp>
        <p:nvSpPr>
          <p:cNvPr id="4" name="Slide Number Placeholder 3"/>
          <p:cNvSpPr>
            <a:spLocks noGrp="1"/>
          </p:cNvSpPr>
          <p:nvPr>
            <p:ph type="sldNum" sz="quarter" idx="10"/>
          </p:nvPr>
        </p:nvSpPr>
        <p:spPr/>
        <p:txBody>
          <a:bodyPr/>
          <a:lstStyle/>
          <a:p>
            <a:fld id="{45111ABA-25B2-E34A-9E2A-1B291C8350D4}" type="slidenum">
              <a:rPr lang="en-US" smtClean="0"/>
              <a:t>27</a:t>
            </a:fld>
            <a:endParaRPr lang="en-US"/>
          </a:p>
        </p:txBody>
      </p:sp>
    </p:spTree>
    <p:extLst>
      <p:ext uri="{BB962C8B-B14F-4D97-AF65-F5344CB8AC3E}">
        <p14:creationId xmlns:p14="http://schemas.microsoft.com/office/powerpoint/2010/main" val="3400154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7492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6879975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76879975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D268B-8153-D34E-926C-3EE70E5A2DD9}" type="slidenum">
              <a:rPr lang="en-US" smtClean="0"/>
              <a:t>31</a:t>
            </a:fld>
            <a:endParaRPr lang="en-US"/>
          </a:p>
        </p:txBody>
      </p:sp>
    </p:spTree>
    <p:extLst>
      <p:ext uri="{BB962C8B-B14F-4D97-AF65-F5344CB8AC3E}">
        <p14:creationId xmlns:p14="http://schemas.microsoft.com/office/powerpoint/2010/main" val="418400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literature on social communication suggests that interpersonal connectedness and relationship development is fundamentally facilitated through iterative self-disclosure, that is, intentionally revealing personal information such as personal motives, desires, feelings, thoughts, and experiences to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People share personal information in exchange for social reward, i.e., engagement, support, legitimacy. Consistent with</a:t>
            </a:r>
          </a:p>
          <a:p>
            <a:r>
              <a:rPr lang="en-US" sz="1200" kern="1200" dirty="0">
                <a:solidFill>
                  <a:schemeClr val="tx1"/>
                </a:solidFill>
                <a:effectLst/>
                <a:latin typeface="+mn-lt"/>
                <a:ea typeface="+mn-ea"/>
                <a:cs typeface="+mn-cs"/>
              </a:rPr>
              <a:t>this definition, we believe that the observed social convergence and the corresponding rise in self-disclosure in online public</a:t>
            </a:r>
          </a:p>
          <a:p>
            <a:r>
              <a:rPr lang="en-US" sz="1200" kern="1200" dirty="0">
                <a:solidFill>
                  <a:schemeClr val="tx1"/>
                </a:solidFill>
                <a:effectLst/>
                <a:latin typeface="+mn-lt"/>
                <a:ea typeface="+mn-ea"/>
                <a:cs typeface="+mn-cs"/>
              </a:rPr>
              <a:t>platforms during this pandemic serve various, important functional purposes for users during this difficult time. </a:t>
            </a:r>
            <a:endParaRPr lang="en-US" dirty="0"/>
          </a:p>
        </p:txBody>
      </p:sp>
      <p:sp>
        <p:nvSpPr>
          <p:cNvPr id="4" name="Slide Number Placeholder 3"/>
          <p:cNvSpPr>
            <a:spLocks noGrp="1"/>
          </p:cNvSpPr>
          <p:nvPr>
            <p:ph type="sldNum" sz="quarter" idx="5"/>
          </p:nvPr>
        </p:nvSpPr>
        <p:spPr/>
        <p:txBody>
          <a:bodyPr/>
          <a:lstStyle/>
          <a:p>
            <a:fld id="{777D268B-8153-D34E-926C-3EE70E5A2DD9}" type="slidenum">
              <a:rPr lang="en-US" smtClean="0"/>
              <a:t>32</a:t>
            </a:fld>
            <a:endParaRPr lang="en-US"/>
          </a:p>
        </p:txBody>
      </p:sp>
    </p:spTree>
    <p:extLst>
      <p:ext uri="{BB962C8B-B14F-4D97-AF65-F5344CB8AC3E}">
        <p14:creationId xmlns:p14="http://schemas.microsoft.com/office/powerpoint/2010/main" val="3536241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Study online self-disclosure during the Coronavirus epidemic. This research will help us </a:t>
            </a:r>
            <a:r>
              <a:rPr lang="en-US" b="1" dirty="0"/>
              <a:t>detect </a:t>
            </a:r>
            <a:r>
              <a:rPr lang="en-US" dirty="0"/>
              <a:t>acts of self-disclosure  in online settings and learn how   </a:t>
            </a:r>
            <a:r>
              <a:rPr lang="en-US" b="1" dirty="0"/>
              <a:t>oversharing </a:t>
            </a:r>
            <a:r>
              <a:rPr lang="en-US" dirty="0"/>
              <a:t> is expedited or  even encouraged during the Coronavirus crisis.</a:t>
            </a:r>
          </a:p>
          <a:p>
            <a:endParaRPr lang="en-US" dirty="0"/>
          </a:p>
        </p:txBody>
      </p:sp>
      <p:sp>
        <p:nvSpPr>
          <p:cNvPr id="4" name="Slide Number Placeholder 3"/>
          <p:cNvSpPr>
            <a:spLocks noGrp="1"/>
          </p:cNvSpPr>
          <p:nvPr>
            <p:ph type="sldNum" sz="quarter" idx="5"/>
          </p:nvPr>
        </p:nvSpPr>
        <p:spPr/>
        <p:txBody>
          <a:bodyPr/>
          <a:lstStyle/>
          <a:p>
            <a:fld id="{777D268B-8153-D34E-926C-3EE70E5A2DD9}" type="slidenum">
              <a:rPr lang="en-US" smtClean="0"/>
              <a:t>33</a:t>
            </a:fld>
            <a:endParaRPr lang="en-US"/>
          </a:p>
        </p:txBody>
      </p:sp>
    </p:spTree>
    <p:extLst>
      <p:ext uri="{BB962C8B-B14F-4D97-AF65-F5344CB8AC3E}">
        <p14:creationId xmlns:p14="http://schemas.microsoft.com/office/powerpoint/2010/main" val="406372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point 4 Remember the </a:t>
            </a:r>
            <a:r>
              <a:rPr lang="en-US" dirty="0" err="1"/>
              <a:t>incientive</a:t>
            </a:r>
            <a:r>
              <a:rPr lang="en-US" baseline="0" dirty="0"/>
              <a:t> of big data is the VALUE of the data and the type of analytical processes that it can undergo. </a:t>
            </a:r>
          </a:p>
          <a:p>
            <a:endParaRPr lang="en-US" baseline="0" dirty="0"/>
          </a:p>
          <a:p>
            <a:endParaRPr lang="en-US" baseline="0" dirty="0"/>
          </a:p>
          <a:p>
            <a:r>
              <a:rPr lang="en-US" baseline="0" dirty="0"/>
              <a:t>Cambridge Analytica</a:t>
            </a:r>
          </a:p>
          <a:p>
            <a:r>
              <a:rPr lang="en-US" dirty="0">
                <a:hlinkClick r:id="rId3"/>
              </a:rPr>
              <a:t>https://www.youtube.com/watch?v=HAgbIiQSzEk</a:t>
            </a:r>
            <a:endParaRPr lang="en-US" dirty="0"/>
          </a:p>
        </p:txBody>
      </p:sp>
      <p:sp>
        <p:nvSpPr>
          <p:cNvPr id="4" name="Slide Number Placeholder 3"/>
          <p:cNvSpPr>
            <a:spLocks noGrp="1"/>
          </p:cNvSpPr>
          <p:nvPr>
            <p:ph type="sldNum" sz="quarter" idx="10"/>
          </p:nvPr>
        </p:nvSpPr>
        <p:spPr/>
        <p:txBody>
          <a:bodyPr/>
          <a:lstStyle/>
          <a:p>
            <a:fld id="{0BAE65C8-0508-2042-B339-CC5BE830D9CA}" type="slidenum">
              <a:rPr lang="en-US" smtClean="0"/>
              <a:t>36</a:t>
            </a:fld>
            <a:endParaRPr lang="en-US"/>
          </a:p>
        </p:txBody>
      </p:sp>
    </p:spTree>
    <p:extLst>
      <p:ext uri="{BB962C8B-B14F-4D97-AF65-F5344CB8AC3E}">
        <p14:creationId xmlns:p14="http://schemas.microsoft.com/office/powerpoint/2010/main" val="7780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E65C8-0508-2042-B339-CC5BE830D9CA}" type="slidenum">
              <a:rPr lang="en-US" smtClean="0"/>
              <a:t>38</a:t>
            </a:fld>
            <a:endParaRPr lang="en-US"/>
          </a:p>
        </p:txBody>
      </p:sp>
    </p:spTree>
    <p:extLst>
      <p:ext uri="{BB962C8B-B14F-4D97-AF65-F5344CB8AC3E}">
        <p14:creationId xmlns:p14="http://schemas.microsoft.com/office/powerpoint/2010/main" val="3691482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defTabSz="457159">
              <a:defRPr/>
            </a:pPr>
            <a:r>
              <a:rPr lang="en-US" dirty="0"/>
              <a:t>In the privacy literature, control over personal information flows is often constructed as instrumental to privacy protection – so much so that both data holding companies and </a:t>
            </a:r>
            <a:r>
              <a:rPr lang="en-US" dirty="0" err="1"/>
              <a:t>reguprivacylators</a:t>
            </a:r>
            <a:r>
              <a:rPr lang="en-US" dirty="0"/>
              <a:t> point to control as key to the solution of contemporary privacy challenges. Yet, we show that “more” control can lead to “less”, in the sense of higher objective risks associated with personal information disclosure.  (</a:t>
            </a:r>
            <a:r>
              <a:rPr lang="en-US" dirty="0" err="1"/>
              <a:t>Brandimarte</a:t>
            </a:r>
            <a:r>
              <a:rPr lang="en-US" dirty="0"/>
              <a:t>, </a:t>
            </a:r>
            <a:r>
              <a:rPr lang="en-US" dirty="0" err="1"/>
              <a:t>Acquisti</a:t>
            </a:r>
            <a:r>
              <a:rPr lang="en-US" dirty="0"/>
              <a:t>, and </a:t>
            </a:r>
            <a:r>
              <a:rPr lang="en-US" dirty="0" err="1"/>
              <a:t>Loewenstein</a:t>
            </a:r>
            <a:r>
              <a:rPr lang="en-US" dirty="0"/>
              <a:t>. Misplaced Confidences: </a:t>
            </a:r>
            <a:r>
              <a:rPr lang="en-US" dirty="0" err="1"/>
              <a:t>Praivacy</a:t>
            </a:r>
            <a:r>
              <a:rPr lang="en-US" dirty="0"/>
              <a:t> and the Control Paradox, 2013)</a:t>
            </a:r>
          </a:p>
          <a:p>
            <a:endParaRPr lang="en-US" dirty="0"/>
          </a:p>
          <a:p>
            <a:r>
              <a:rPr lang="en-US" dirty="0"/>
              <a:t>Control over release of PI versus control over access and usage of the info</a:t>
            </a:r>
            <a:r>
              <a:rPr lang="en-US" baseline="0" dirty="0"/>
              <a:t> by others</a:t>
            </a:r>
          </a:p>
          <a:p>
            <a:endParaRPr lang="en-US" baseline="0" dirty="0"/>
          </a:p>
          <a:p>
            <a:pPr defTabSz="457159">
              <a:defRPr/>
            </a:pPr>
            <a:r>
              <a:rPr lang="en-US" dirty="0"/>
              <a:t>Our hypotheses are that (1) perceived control influences people’s willingness to reveal personal information, and (2) in judging the extent of control, people tend to focus on issues of release at the expense of issues of access and usage – even though objective risks from disclosure arise from whether and how information is accessed and used, not merely how it is released. </a:t>
            </a:r>
          </a:p>
          <a:p>
            <a:pPr defTabSz="457159">
              <a:defRPr/>
            </a:pPr>
            <a:endParaRPr lang="en-US" dirty="0"/>
          </a:p>
          <a:p>
            <a:pPr defTabSz="457159">
              <a:defRPr/>
            </a:pPr>
            <a:r>
              <a:rPr lang="en-US" dirty="0"/>
              <a:t>participants with lower control over information release were significantly less willing to answer personal questions, but especially so for more intrusive questions. </a:t>
            </a:r>
          </a:p>
          <a:p>
            <a:pPr defTabSz="457159">
              <a:defRPr/>
            </a:pPr>
            <a:endParaRPr lang="en-US" dirty="0"/>
          </a:p>
          <a:p>
            <a:pPr defTabSz="457159">
              <a:defRPr/>
            </a:pPr>
            <a:endParaRPr lang="en-US" dirty="0"/>
          </a:p>
          <a:p>
            <a:pPr defTabSz="457159">
              <a:defRPr/>
            </a:pPr>
            <a:r>
              <a:rPr lang="en-US" dirty="0"/>
              <a:t>Three experiments provide empirical evidence that perceived control over release plays a critical role in (over)sharing personal information, relative to the objective risks associated with information access and usage by others. In Study 1, people responded to manipulations that decreased control over information release, even though risks associated with information access and use by others were in fact decreased. In Study 2, concerns related to accessibility of private information were trumped by control over release, even though the objective risks associated with revealing sensitive information depend more on the former than the latter. In Study 3, when participants were given explicit control over the release of their personal information, they tended to reveal more, even exposing themselves to higher risks of </a:t>
            </a:r>
            <a:r>
              <a:rPr lang="en-US" dirty="0" err="1"/>
              <a:t>identifiability</a:t>
            </a:r>
            <a:r>
              <a:rPr lang="en-US" dirty="0"/>
              <a:t>. </a:t>
            </a:r>
          </a:p>
          <a:p>
            <a:pPr defTabSz="457159">
              <a:defRPr/>
            </a:pPr>
            <a:endParaRPr lang="en-US" dirty="0"/>
          </a:p>
          <a:p>
            <a:endParaRPr lang="en-US" dirty="0"/>
          </a:p>
        </p:txBody>
      </p:sp>
      <p:sp>
        <p:nvSpPr>
          <p:cNvPr id="4" name="Slide Number Placeholder 3"/>
          <p:cNvSpPr>
            <a:spLocks noGrp="1"/>
          </p:cNvSpPr>
          <p:nvPr>
            <p:ph type="sldNum" sz="quarter" idx="10"/>
          </p:nvPr>
        </p:nvSpPr>
        <p:spPr/>
        <p:txBody>
          <a:bodyPr/>
          <a:lstStyle/>
          <a:p>
            <a:fld id="{2B62939B-DECB-1845-9338-B38A35EC5D1C}" type="slidenum">
              <a:rPr lang="en-US" smtClean="0"/>
              <a:pPr/>
              <a:t>39</a:t>
            </a:fld>
            <a:endParaRPr lang="en-US"/>
          </a:p>
        </p:txBody>
      </p:sp>
    </p:spTree>
    <p:extLst>
      <p:ext uri="{BB962C8B-B14F-4D97-AF65-F5344CB8AC3E}">
        <p14:creationId xmlns:p14="http://schemas.microsoft.com/office/powerpoint/2010/main" val="527542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defTabSz="457159">
              <a:defRPr/>
            </a:pPr>
            <a:r>
              <a:rPr lang="en-US" dirty="0"/>
              <a:t>In the privacy literature, control over personal information flows is often constructed as instrumental to privacy protection – so much so that both data holding companies and regulators point to control as key to the solution of contemporary privacy challenges. Yet, we show that “more” control can lead to “less” privacy, in the sense of higher objective risks associated with personal information disclosure.  (</a:t>
            </a:r>
            <a:r>
              <a:rPr lang="en-US" dirty="0" err="1"/>
              <a:t>Brandimarte</a:t>
            </a:r>
            <a:r>
              <a:rPr lang="en-US" dirty="0"/>
              <a:t>, </a:t>
            </a:r>
            <a:r>
              <a:rPr lang="en-US" dirty="0" err="1"/>
              <a:t>Acquisti</a:t>
            </a:r>
            <a:r>
              <a:rPr lang="en-US" dirty="0"/>
              <a:t>, and </a:t>
            </a:r>
            <a:r>
              <a:rPr lang="en-US" dirty="0" err="1"/>
              <a:t>Loewenstein</a:t>
            </a:r>
            <a:r>
              <a:rPr lang="en-US" dirty="0"/>
              <a:t>. Misplaced Confidences: </a:t>
            </a:r>
            <a:r>
              <a:rPr lang="en-US" dirty="0" err="1"/>
              <a:t>Praivacy</a:t>
            </a:r>
            <a:r>
              <a:rPr lang="en-US" dirty="0"/>
              <a:t> and the Control Paradox, 2013)</a:t>
            </a:r>
          </a:p>
          <a:p>
            <a:endParaRPr lang="en-US" dirty="0"/>
          </a:p>
          <a:p>
            <a:r>
              <a:rPr lang="en-US" dirty="0"/>
              <a:t>Control over release of PI versus control over access and usage of the info</a:t>
            </a:r>
            <a:r>
              <a:rPr lang="en-US" baseline="0" dirty="0"/>
              <a:t> by others</a:t>
            </a:r>
          </a:p>
          <a:p>
            <a:endParaRPr lang="en-US" baseline="0" dirty="0"/>
          </a:p>
          <a:p>
            <a:pPr defTabSz="457159">
              <a:defRPr/>
            </a:pPr>
            <a:r>
              <a:rPr lang="en-US" dirty="0"/>
              <a:t>Our hypotheses are that (1) perceived control influences people’s willingness to reveal personal information, and (2) in judging the extent of control, people tend to focus on issues of release at the expense of issues of access and usage – even though objective risks from disclosure arise from whether and how information is accessed and used, not merely how it is released. </a:t>
            </a:r>
          </a:p>
          <a:p>
            <a:pPr defTabSz="457159">
              <a:defRPr/>
            </a:pPr>
            <a:endParaRPr lang="en-US" dirty="0"/>
          </a:p>
          <a:p>
            <a:pPr defTabSz="457159">
              <a:defRPr/>
            </a:pPr>
            <a:r>
              <a:rPr lang="en-US" dirty="0"/>
              <a:t>participants with lower control over information release were significantly less willing to answer personal questions, but especially so for more intrusive questions. </a:t>
            </a:r>
          </a:p>
          <a:p>
            <a:pPr defTabSz="457159">
              <a:defRPr/>
            </a:pPr>
            <a:endParaRPr lang="en-US" dirty="0"/>
          </a:p>
          <a:p>
            <a:pPr defTabSz="457159">
              <a:defRPr/>
            </a:pPr>
            <a:endParaRPr lang="en-US" dirty="0"/>
          </a:p>
          <a:p>
            <a:pPr defTabSz="457159">
              <a:defRPr/>
            </a:pPr>
            <a:r>
              <a:rPr lang="en-US" dirty="0"/>
              <a:t>Three experiments provide empirical evidence that perceived control over release plays a critical role in (over)sharing personal information, relative to the objective risks associated with information access and usage by others. In Study 1, people responded to manipulations that decreased control over information release, even though risks associated with information access and use by others were in fact decreased. In Study 2, concerns related to accessibility of private information were trumped by control over release, even though the objective risks associated with revealing sensitive information depend more on the former than the latter. In Study 3, when participants were given explicit control over the release of their personal information, they tended to reveal more, even exposing themselves to higher risks of </a:t>
            </a:r>
            <a:r>
              <a:rPr lang="en-US" dirty="0" err="1"/>
              <a:t>identifiability</a:t>
            </a:r>
            <a:r>
              <a:rPr lang="en-US" dirty="0"/>
              <a:t>. </a:t>
            </a:r>
          </a:p>
          <a:p>
            <a:pPr defTabSz="457159">
              <a:defRPr/>
            </a:pPr>
            <a:endParaRPr lang="en-US" dirty="0"/>
          </a:p>
          <a:p>
            <a:endParaRPr lang="en-US" dirty="0"/>
          </a:p>
        </p:txBody>
      </p:sp>
      <p:sp>
        <p:nvSpPr>
          <p:cNvPr id="4" name="Slide Number Placeholder 3"/>
          <p:cNvSpPr>
            <a:spLocks noGrp="1"/>
          </p:cNvSpPr>
          <p:nvPr>
            <p:ph type="sldNum" sz="quarter" idx="10"/>
          </p:nvPr>
        </p:nvSpPr>
        <p:spPr/>
        <p:txBody>
          <a:bodyPr/>
          <a:lstStyle/>
          <a:p>
            <a:fld id="{2B62939B-DECB-1845-9338-B38A35EC5D1C}" type="slidenum">
              <a:rPr lang="en-US" smtClean="0"/>
              <a:pPr/>
              <a:t>40</a:t>
            </a:fld>
            <a:endParaRPr lang="en-US"/>
          </a:p>
        </p:txBody>
      </p:sp>
    </p:spTree>
    <p:extLst>
      <p:ext uri="{BB962C8B-B14F-4D97-AF65-F5344CB8AC3E}">
        <p14:creationId xmlns:p14="http://schemas.microsoft.com/office/powerpoint/2010/main" val="2352586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defTabSz="457159">
              <a:defRPr/>
            </a:pPr>
            <a:r>
              <a:rPr lang="en-US" dirty="0"/>
              <a:t>In the privacy literature, control over personal information flows is often constructed as instrumental to privacy protection – so much so that both data holding companies and regulators point to control as key to the solution of contemporary privacy challenges. Yet, we show that “more” control can lead to “less” privacy, in the sense of higher objective risks associated with personal information disclosure.  (</a:t>
            </a:r>
            <a:r>
              <a:rPr lang="en-US" dirty="0" err="1"/>
              <a:t>Brandimarte</a:t>
            </a:r>
            <a:r>
              <a:rPr lang="en-US" dirty="0"/>
              <a:t>, </a:t>
            </a:r>
            <a:r>
              <a:rPr lang="en-US" dirty="0" err="1"/>
              <a:t>Acquisti</a:t>
            </a:r>
            <a:r>
              <a:rPr lang="en-US" dirty="0"/>
              <a:t>, and </a:t>
            </a:r>
            <a:r>
              <a:rPr lang="en-US" dirty="0" err="1"/>
              <a:t>Loewenstein</a:t>
            </a:r>
            <a:r>
              <a:rPr lang="en-US" dirty="0"/>
              <a:t>. Misplaced Confidences: </a:t>
            </a:r>
            <a:r>
              <a:rPr lang="en-US" dirty="0" err="1"/>
              <a:t>Praivacy</a:t>
            </a:r>
            <a:r>
              <a:rPr lang="en-US" dirty="0"/>
              <a:t> and the Control Paradox, 2013)</a:t>
            </a:r>
          </a:p>
          <a:p>
            <a:endParaRPr lang="en-US" dirty="0"/>
          </a:p>
          <a:p>
            <a:r>
              <a:rPr lang="en-US" dirty="0"/>
              <a:t>Control over release of PI versus control over access and usage of the info</a:t>
            </a:r>
            <a:r>
              <a:rPr lang="en-US" baseline="0" dirty="0"/>
              <a:t> by others</a:t>
            </a:r>
          </a:p>
          <a:p>
            <a:endParaRPr lang="en-US" baseline="0" dirty="0"/>
          </a:p>
          <a:p>
            <a:pPr defTabSz="457159">
              <a:defRPr/>
            </a:pPr>
            <a:r>
              <a:rPr lang="en-US" dirty="0"/>
              <a:t>Our hypotheses are that (1) perceived control influences people’s willingness to reveal personal information, and (2) in judging the extent of control, people tend to focus on issues of release at the expense of issues of access and usage – even though objective risks from disclosure arise from whether and how information is accessed and used, not merely how it is released. </a:t>
            </a:r>
          </a:p>
          <a:p>
            <a:pPr defTabSz="457159">
              <a:defRPr/>
            </a:pPr>
            <a:endParaRPr lang="en-US" dirty="0"/>
          </a:p>
          <a:p>
            <a:pPr defTabSz="457159">
              <a:defRPr/>
            </a:pPr>
            <a:r>
              <a:rPr lang="en-US" dirty="0"/>
              <a:t>participants with lower control over information release were significantly less willing to answer personal questions, but especially so for more intrusive questions. </a:t>
            </a:r>
          </a:p>
          <a:p>
            <a:pPr defTabSz="457159">
              <a:defRPr/>
            </a:pPr>
            <a:endParaRPr lang="en-US" dirty="0"/>
          </a:p>
          <a:p>
            <a:pPr defTabSz="457159">
              <a:defRPr/>
            </a:pPr>
            <a:endParaRPr lang="en-US" dirty="0"/>
          </a:p>
          <a:p>
            <a:pPr defTabSz="457159">
              <a:defRPr/>
            </a:pPr>
            <a:r>
              <a:rPr lang="en-US" dirty="0"/>
              <a:t>Three experiments provide empirical evidence that perceived control over release plays a critical role in (over)sharing personal information, relative to the objective risks associated with information access and usage by others. In Study 1, people responded to manipulations that decreased control over information release, even though risks associated with information access and use by others were in fact decreased. In Study 2, concerns related to accessibility of private information were trumped by control over release, even though the objective risks associated with revealing sensitive information depend more on the former than the latter. In Study 3, when participants were given explicit control over the release of their personal information, they tended to reveal more, even exposing themselves to higher risks of </a:t>
            </a:r>
            <a:r>
              <a:rPr lang="en-US" dirty="0" err="1"/>
              <a:t>identifiability</a:t>
            </a:r>
            <a:r>
              <a:rPr lang="en-US" dirty="0"/>
              <a:t>. </a:t>
            </a:r>
          </a:p>
          <a:p>
            <a:pPr defTabSz="457159">
              <a:defRPr/>
            </a:pPr>
            <a:endParaRPr lang="en-US" dirty="0"/>
          </a:p>
          <a:p>
            <a:endParaRPr lang="en-US" dirty="0"/>
          </a:p>
        </p:txBody>
      </p:sp>
      <p:sp>
        <p:nvSpPr>
          <p:cNvPr id="4" name="Slide Number Placeholder 3"/>
          <p:cNvSpPr>
            <a:spLocks noGrp="1"/>
          </p:cNvSpPr>
          <p:nvPr>
            <p:ph type="sldNum" sz="quarter" idx="10"/>
          </p:nvPr>
        </p:nvSpPr>
        <p:spPr/>
        <p:txBody>
          <a:bodyPr/>
          <a:lstStyle/>
          <a:p>
            <a:fld id="{2B62939B-DECB-1845-9338-B38A35EC5D1C}" type="slidenum">
              <a:rPr lang="en-US" smtClean="0"/>
              <a:pPr/>
              <a:t>41</a:t>
            </a:fld>
            <a:endParaRPr lang="en-US"/>
          </a:p>
        </p:txBody>
      </p:sp>
    </p:spTree>
    <p:extLst>
      <p:ext uri="{BB962C8B-B14F-4D97-AF65-F5344CB8AC3E}">
        <p14:creationId xmlns:p14="http://schemas.microsoft.com/office/powerpoint/2010/main" val="2797593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62939B-DECB-1845-9338-B38A35EC5D1C}" type="slidenum">
              <a:rPr lang="en-US" smtClean="0"/>
              <a:pPr/>
              <a:t>42</a:t>
            </a:fld>
            <a:endParaRPr lang="en-US"/>
          </a:p>
        </p:txBody>
      </p:sp>
    </p:spTree>
    <p:extLst>
      <p:ext uri="{BB962C8B-B14F-4D97-AF65-F5344CB8AC3E}">
        <p14:creationId xmlns:p14="http://schemas.microsoft.com/office/powerpoint/2010/main" val="1416403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111ABA-25B2-E34A-9E2A-1B291C8350D4}" type="slidenum">
              <a:rPr lang="en-US" smtClean="0"/>
              <a:t>44</a:t>
            </a:fld>
            <a:endParaRPr lang="en-US"/>
          </a:p>
        </p:txBody>
      </p:sp>
    </p:spTree>
    <p:extLst>
      <p:ext uri="{BB962C8B-B14F-4D97-AF65-F5344CB8AC3E}">
        <p14:creationId xmlns:p14="http://schemas.microsoft.com/office/powerpoint/2010/main" val="3555561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661dfe36a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228600" algn="l" rtl="0">
              <a:lnSpc>
                <a:spcPct val="100000"/>
              </a:lnSpc>
              <a:spcBef>
                <a:spcPts val="0"/>
              </a:spcBef>
              <a:spcAft>
                <a:spcPts val="0"/>
              </a:spcAft>
              <a:buSzPts val="1100"/>
              <a:buAutoNum type="arabicPeriod"/>
            </a:pPr>
            <a:r>
              <a:rPr lang="en-US" dirty="0"/>
              <a:t>Camera; 2. telephone; 3. Western Union</a:t>
            </a:r>
          </a:p>
          <a:p>
            <a:pPr marL="228600" lvl="0" indent="-228600" algn="l" rtl="0">
              <a:lnSpc>
                <a:spcPct val="100000"/>
              </a:lnSpc>
              <a:spcBef>
                <a:spcPts val="0"/>
              </a:spcBef>
              <a:spcAft>
                <a:spcPts val="0"/>
              </a:spcAft>
              <a:buSzPts val="1100"/>
              <a:buAutoNum type="arabicPeriod"/>
            </a:pPr>
            <a:r>
              <a:rPr lang="en-US" dirty="0"/>
              <a:t>Participation in social media is not optional anymore</a:t>
            </a:r>
          </a:p>
          <a:p>
            <a:pPr marL="228600" lvl="0" indent="-228600" algn="l" rtl="0">
              <a:lnSpc>
                <a:spcPct val="100000"/>
              </a:lnSpc>
              <a:spcBef>
                <a:spcPts val="0"/>
              </a:spcBef>
              <a:spcAft>
                <a:spcPts val="0"/>
              </a:spcAft>
              <a:buSzPts val="1100"/>
              <a:buAutoNum type="arabicPeriod"/>
            </a:pPr>
            <a:r>
              <a:rPr lang="en-US" dirty="0"/>
              <a:t>Electronic communications privacy act of 1986</a:t>
            </a:r>
            <a:endParaRPr dirty="0"/>
          </a:p>
        </p:txBody>
      </p:sp>
      <p:sp>
        <p:nvSpPr>
          <p:cNvPr id="264" name="Google Shape;264;g7661dfe36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1729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111ABA-25B2-E34A-9E2A-1B291C8350D4}" type="slidenum">
              <a:rPr lang="en-US" smtClean="0"/>
              <a:t>46</a:t>
            </a:fld>
            <a:endParaRPr lang="en-US"/>
          </a:p>
        </p:txBody>
      </p:sp>
    </p:spTree>
    <p:extLst>
      <p:ext uri="{BB962C8B-B14F-4D97-AF65-F5344CB8AC3E}">
        <p14:creationId xmlns:p14="http://schemas.microsoft.com/office/powerpoint/2010/main" val="2592578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People attach much greater value to their</a:t>
            </a:r>
            <a:r>
              <a:rPr lang="en-US" baseline="0" dirty="0"/>
              <a:t> data if it is on “sale” than they would be willing to spend to ensure it was not revealed. </a:t>
            </a:r>
          </a:p>
          <a:p>
            <a:endParaRPr lang="en-US" baseline="0" dirty="0"/>
          </a:p>
          <a:p>
            <a:r>
              <a:rPr lang="en-US" baseline="0" dirty="0"/>
              <a:t>In the study some 50% said NO to the extra 2$ </a:t>
            </a:r>
          </a:p>
          <a:p>
            <a:endParaRPr lang="en-US" baseline="0" dirty="0"/>
          </a:p>
          <a:p>
            <a:r>
              <a:rPr lang="en-US" baseline="0" dirty="0"/>
              <a:t>But over 90% decided to keep the 12$. </a:t>
            </a:r>
          </a:p>
          <a:p>
            <a:endParaRPr lang="en-US" baseline="0" dirty="0"/>
          </a:p>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Psychology"/>
              </a:rPr>
              <a:t>psychology</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tooltip="Behavioral economics"/>
              </a:rPr>
              <a:t>behavioral economics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endowment effect</a:t>
            </a:r>
            <a:r>
              <a:rPr lang="en-US" sz="1200" b="0" i="0" kern="1200" dirty="0">
                <a:solidFill>
                  <a:schemeClr val="tx1"/>
                </a:solidFill>
                <a:effectLst/>
                <a:latin typeface="+mn-lt"/>
                <a:ea typeface="+mn-ea"/>
                <a:cs typeface="+mn-cs"/>
              </a:rPr>
              <a:t> (also known as </a:t>
            </a:r>
            <a:r>
              <a:rPr lang="en-US" sz="1200" b="1" i="0" kern="1200" dirty="0">
                <a:solidFill>
                  <a:schemeClr val="tx1"/>
                </a:solidFill>
                <a:effectLst/>
                <a:latin typeface="+mn-lt"/>
                <a:ea typeface="+mn-ea"/>
                <a:cs typeface="+mn-cs"/>
              </a:rPr>
              <a:t>divestiture aversion</a:t>
            </a:r>
            <a:r>
              <a:rPr lang="en-US" sz="1200" b="0" i="0" kern="1200" dirty="0">
                <a:solidFill>
                  <a:schemeClr val="tx1"/>
                </a:solidFill>
                <a:effectLst/>
                <a:latin typeface="+mn-lt"/>
                <a:ea typeface="+mn-ea"/>
                <a:cs typeface="+mn-cs"/>
              </a:rPr>
              <a:t> and related to the </a:t>
            </a:r>
            <a:r>
              <a:rPr lang="en-US" sz="1200" b="0" i="0" u="none" strike="noStrike" kern="1200" dirty="0">
                <a:solidFill>
                  <a:schemeClr val="tx1"/>
                </a:solidFill>
                <a:effectLst/>
                <a:latin typeface="+mn-lt"/>
                <a:ea typeface="+mn-ea"/>
                <a:cs typeface="+mn-cs"/>
                <a:hlinkClick r:id="rId5" tooltip="Mere ownership effect"/>
              </a:rPr>
              <a:t>mere ownership effect</a:t>
            </a:r>
            <a:r>
              <a:rPr lang="en-US" sz="1200" b="0" i="0"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6" tooltip="Social psychology"/>
              </a:rPr>
              <a:t>social psychology</a:t>
            </a:r>
            <a:r>
              <a:rPr lang="en-US" sz="1200" b="0" i="0" u="none" strike="noStrike" kern="1200" baseline="30000" dirty="0">
                <a:solidFill>
                  <a:schemeClr val="tx1"/>
                </a:solidFill>
                <a:effectLst/>
                <a:latin typeface="+mn-lt"/>
                <a:ea typeface="+mn-ea"/>
                <a:cs typeface="+mn-cs"/>
                <a:hlinkClick r:id="rId7"/>
              </a:rPr>
              <a:t>[1]</a:t>
            </a:r>
            <a:r>
              <a:rPr lang="en-US" sz="1200" b="0" i="0" kern="1200" dirty="0">
                <a:solidFill>
                  <a:schemeClr val="tx1"/>
                </a:solidFill>
                <a:effectLst/>
                <a:latin typeface="+mn-lt"/>
                <a:ea typeface="+mn-ea"/>
                <a:cs typeface="+mn-cs"/>
              </a:rPr>
              <a:t>) is the hypothesis that people ascribe more value to things merely because they own them.</a:t>
            </a:r>
            <a:r>
              <a:rPr lang="en-US" sz="1200" b="0" i="0" u="none" strike="noStrike" kern="1200" baseline="30000" dirty="0">
                <a:solidFill>
                  <a:schemeClr val="tx1"/>
                </a:solidFill>
                <a:effectLst/>
                <a:latin typeface="+mn-lt"/>
                <a:ea typeface="+mn-ea"/>
                <a:cs typeface="+mn-cs"/>
                <a:hlinkClick r:id="rId8"/>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typically illustrated in two ways.</a:t>
            </a:r>
            <a:r>
              <a:rPr lang="en-US" sz="1200" b="0" i="0" u="none" strike="noStrike" kern="1200" baseline="30000" dirty="0">
                <a:solidFill>
                  <a:schemeClr val="tx1"/>
                </a:solidFill>
                <a:effectLst/>
                <a:latin typeface="+mn-lt"/>
                <a:ea typeface="+mn-ea"/>
                <a:cs typeface="+mn-cs"/>
                <a:hlinkClick r:id="rId9"/>
              </a:rPr>
              <a:t>[3]</a:t>
            </a:r>
            <a:r>
              <a:rPr lang="en-US" sz="1200" b="0" i="0" kern="1200" dirty="0">
                <a:solidFill>
                  <a:schemeClr val="tx1"/>
                </a:solidFill>
                <a:effectLst/>
                <a:latin typeface="+mn-lt"/>
                <a:ea typeface="+mn-ea"/>
                <a:cs typeface="+mn-cs"/>
              </a:rPr>
              <a:t> In a valuation paradigm, </a:t>
            </a:r>
            <a:r>
              <a:rPr lang="en-US" sz="1200" b="0" i="0" u="none" strike="noStrike" kern="1200" dirty="0">
                <a:solidFill>
                  <a:schemeClr val="tx1"/>
                </a:solidFill>
                <a:effectLst/>
                <a:latin typeface="+mn-lt"/>
                <a:ea typeface="+mn-ea"/>
                <a:cs typeface="+mn-cs"/>
                <a:hlinkClick r:id="rId10" tooltip="Willingness to pay"/>
              </a:rPr>
              <a:t>people will tend to pay more</a:t>
            </a:r>
            <a:r>
              <a:rPr lang="en-US" sz="1200" b="0" i="0" kern="1200" dirty="0">
                <a:solidFill>
                  <a:schemeClr val="tx1"/>
                </a:solidFill>
                <a:effectLst/>
                <a:latin typeface="+mn-lt"/>
                <a:ea typeface="+mn-ea"/>
                <a:cs typeface="+mn-cs"/>
              </a:rPr>
              <a:t> to retain something they own than to obtain something they do not own—even when there is no cause for attachment, or even if the item was only obtained minutes ago. In an exchange paradigm, people given a good are reluctant to trade it for another good of similar value. For example, participants first given a Swiss chocolate bar were generally unwilling to trade it for a coffee mug, whereas participants first given the coffee mug were generally unwilling to trade it for the chocolate bar.</a:t>
            </a:r>
          </a:p>
          <a:p>
            <a:r>
              <a:rPr lang="en-US" sz="1200" b="0" i="0" kern="1200" dirty="0">
                <a:solidFill>
                  <a:schemeClr val="tx1"/>
                </a:solidFill>
                <a:effectLst/>
                <a:latin typeface="+mn-lt"/>
                <a:ea typeface="+mn-ea"/>
                <a:cs typeface="+mn-cs"/>
              </a:rPr>
              <a:t>A more controversial third paradigm used to elicit the endowment effect is the </a:t>
            </a:r>
            <a:r>
              <a:rPr lang="en-US" sz="1200" b="0" i="0" u="none" strike="noStrike" kern="1200" dirty="0">
                <a:solidFill>
                  <a:schemeClr val="tx1"/>
                </a:solidFill>
                <a:effectLst/>
                <a:latin typeface="+mn-lt"/>
                <a:ea typeface="+mn-ea"/>
                <a:cs typeface="+mn-cs"/>
                <a:hlinkClick r:id="rId5" tooltip="Mere ownership effect"/>
              </a:rPr>
              <a:t>mere ownership</a:t>
            </a:r>
            <a:r>
              <a:rPr lang="en-US" sz="1200" b="0" i="0" kern="1200" dirty="0">
                <a:solidFill>
                  <a:schemeClr val="tx1"/>
                </a:solidFill>
                <a:effectLst/>
                <a:latin typeface="+mn-lt"/>
                <a:ea typeface="+mn-ea"/>
                <a:cs typeface="+mn-cs"/>
              </a:rPr>
              <a:t> paradigm, primarily used in experiments in psychology, marketing, and organizational behavior. In this paradigm, people who are randomly assigned to receive a good ("owners") evaluate it more positively than people who are not randomly assigned to receive the good ("controls").</a:t>
            </a:r>
            <a:r>
              <a:rPr lang="en-US" sz="1200" b="0" i="0" u="none" strike="noStrike" kern="1200" baseline="30000" dirty="0">
                <a:solidFill>
                  <a:schemeClr val="tx1"/>
                </a:solidFill>
                <a:effectLst/>
                <a:latin typeface="+mn-lt"/>
                <a:ea typeface="+mn-ea"/>
                <a:cs typeface="+mn-cs"/>
                <a:hlinkClick r:id="rId7"/>
              </a:rPr>
              <a:t>[1]</a:t>
            </a:r>
            <a:r>
              <a:rPr lang="en-US" sz="1200" b="0" i="0" u="none" strike="noStrike" kern="1200" baseline="30000" dirty="0">
                <a:solidFill>
                  <a:schemeClr val="tx1"/>
                </a:solidFill>
                <a:effectLst/>
                <a:latin typeface="+mn-lt"/>
                <a:ea typeface="+mn-ea"/>
                <a:cs typeface="+mn-cs"/>
                <a:hlinkClick r:id="rId9"/>
              </a:rPr>
              <a:t>[3]</a:t>
            </a:r>
            <a:r>
              <a:rPr lang="en-US" sz="1200" b="0" i="0" kern="1200" dirty="0">
                <a:solidFill>
                  <a:schemeClr val="tx1"/>
                </a:solidFill>
                <a:effectLst/>
                <a:latin typeface="+mn-lt"/>
                <a:ea typeface="+mn-ea"/>
                <a:cs typeface="+mn-cs"/>
              </a:rPr>
              <a:t> The distinction between this paradigm and the first two is that it is not </a:t>
            </a:r>
            <a:r>
              <a:rPr lang="en-US" sz="1200" b="0" i="0" u="none" strike="noStrike" kern="1200" dirty="0">
                <a:solidFill>
                  <a:schemeClr val="tx1"/>
                </a:solidFill>
                <a:effectLst/>
                <a:latin typeface="+mn-lt"/>
                <a:ea typeface="+mn-ea"/>
                <a:cs typeface="+mn-cs"/>
                <a:hlinkClick r:id="rId11" tooltip="Incentive compatibility"/>
              </a:rPr>
              <a:t>incentive-compatible</a:t>
            </a:r>
            <a:r>
              <a:rPr lang="en-US" sz="1200" b="0" i="0" kern="1200" dirty="0">
                <a:solidFill>
                  <a:schemeClr val="tx1"/>
                </a:solidFill>
                <a:effectLst/>
                <a:latin typeface="+mn-lt"/>
                <a:ea typeface="+mn-ea"/>
                <a:cs typeface="+mn-cs"/>
              </a:rPr>
              <a:t>. In other words, participants are not explicitly incentivized to reveal the extent to which they truly like or value the good.</a:t>
            </a:r>
          </a:p>
          <a:p>
            <a:r>
              <a:rPr lang="en-US" sz="1200" b="0" i="0" kern="1200" dirty="0">
                <a:solidFill>
                  <a:schemeClr val="tx1"/>
                </a:solidFill>
                <a:effectLst/>
                <a:latin typeface="+mn-lt"/>
                <a:ea typeface="+mn-ea"/>
                <a:cs typeface="+mn-cs"/>
              </a:rPr>
              <a:t>The endowment effect can be equated to the </a:t>
            </a:r>
            <a:r>
              <a:rPr lang="en-US" sz="1200" b="0" i="0" kern="1200" dirty="0" err="1">
                <a:solidFill>
                  <a:schemeClr val="tx1"/>
                </a:solidFill>
                <a:effectLst/>
                <a:latin typeface="+mn-lt"/>
                <a:ea typeface="+mn-ea"/>
                <a:cs typeface="+mn-cs"/>
              </a:rPr>
              <a:t>behavioural</a:t>
            </a:r>
            <a:r>
              <a:rPr lang="en-US" sz="1200" b="0" i="0" kern="1200" dirty="0">
                <a:solidFill>
                  <a:schemeClr val="tx1"/>
                </a:solidFill>
                <a:effectLst/>
                <a:latin typeface="+mn-lt"/>
                <a:ea typeface="+mn-ea"/>
                <a:cs typeface="+mn-cs"/>
              </a:rPr>
              <a:t> model </a:t>
            </a:r>
            <a:r>
              <a:rPr lang="en-US" sz="1200" b="0" i="0" u="none" strike="noStrike" kern="1200" dirty="0">
                <a:solidFill>
                  <a:schemeClr val="tx1"/>
                </a:solidFill>
                <a:effectLst/>
                <a:latin typeface="+mn-lt"/>
                <a:ea typeface="+mn-ea"/>
                <a:cs typeface="+mn-cs"/>
                <a:hlinkClick r:id="rId12" tooltip="Willingness to accept"/>
              </a:rPr>
              <a:t>Willingness to Accept or Pay (WTAP)</a:t>
            </a:r>
            <a:r>
              <a:rPr lang="en-US" sz="1200" b="0" i="0" kern="1200" dirty="0">
                <a:solidFill>
                  <a:schemeClr val="tx1"/>
                </a:solidFill>
                <a:effectLst/>
                <a:latin typeface="+mn-lt"/>
                <a:ea typeface="+mn-ea"/>
                <a:cs typeface="+mn-cs"/>
              </a:rPr>
              <a:t>, a formula sometimes used to find out how much a consumer or person is willing to put up with or lose for different outcomes.</a:t>
            </a:r>
          </a:p>
        </p:txBody>
      </p:sp>
      <p:sp>
        <p:nvSpPr>
          <p:cNvPr id="4" name="Slide Number Placeholder 3"/>
          <p:cNvSpPr>
            <a:spLocks noGrp="1"/>
          </p:cNvSpPr>
          <p:nvPr>
            <p:ph type="sldNum" sz="quarter" idx="10"/>
          </p:nvPr>
        </p:nvSpPr>
        <p:spPr/>
        <p:txBody>
          <a:bodyPr/>
          <a:lstStyle/>
          <a:p>
            <a:fld id="{45111ABA-25B2-E34A-9E2A-1B291C8350D4}" type="slidenum">
              <a:rPr lang="en-US" smtClean="0"/>
              <a:t>47</a:t>
            </a:fld>
            <a:endParaRPr lang="en-US"/>
          </a:p>
        </p:txBody>
      </p:sp>
    </p:spTree>
    <p:extLst>
      <p:ext uri="{BB962C8B-B14F-4D97-AF65-F5344CB8AC3E}">
        <p14:creationId xmlns:p14="http://schemas.microsoft.com/office/powerpoint/2010/main" val="4170551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413743-A9DC-8042-A603-82667253AD6D}" type="slidenum">
              <a:rPr lang="en-US"/>
              <a:pPr/>
              <a:t>50</a:t>
            </a:fld>
            <a:endParaRPr lang="en-US"/>
          </a:p>
        </p:txBody>
      </p:sp>
      <p:sp>
        <p:nvSpPr>
          <p:cNvPr id="1314818" name="Rectangle 2"/>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3148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647428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defTabSz="457159">
              <a:defRPr/>
            </a:pPr>
            <a:r>
              <a:rPr lang="en-US" dirty="0"/>
              <a:t>In the privacy literature, control over personal information flows is often constructed as instrumental to privacy protection – so much so that both data holding companies and regulators point to control as key to the solution of contemporary privacy challenges. Yet, we show that “more” control can lead to “less” privacy, in the sense of higher objective risks associated with personal information disclosure.  (</a:t>
            </a:r>
            <a:r>
              <a:rPr lang="en-US" dirty="0" err="1"/>
              <a:t>Brandimarte</a:t>
            </a:r>
            <a:r>
              <a:rPr lang="en-US" dirty="0"/>
              <a:t>, </a:t>
            </a:r>
            <a:r>
              <a:rPr lang="en-US" dirty="0" err="1"/>
              <a:t>Acquisti</a:t>
            </a:r>
            <a:r>
              <a:rPr lang="en-US" dirty="0"/>
              <a:t>, and </a:t>
            </a:r>
            <a:r>
              <a:rPr lang="en-US" dirty="0" err="1"/>
              <a:t>Loewenstein</a:t>
            </a:r>
            <a:r>
              <a:rPr lang="en-US" dirty="0"/>
              <a:t>. Misplaced Confidences: </a:t>
            </a:r>
            <a:r>
              <a:rPr lang="en-US" dirty="0" err="1"/>
              <a:t>Praivacy</a:t>
            </a:r>
            <a:r>
              <a:rPr lang="en-US" dirty="0"/>
              <a:t> and the Control Paradox, 2013)</a:t>
            </a:r>
          </a:p>
          <a:p>
            <a:endParaRPr lang="en-US" dirty="0"/>
          </a:p>
          <a:p>
            <a:r>
              <a:rPr lang="en-US" dirty="0"/>
              <a:t>Control over release of PI versus control over access and usage of the info</a:t>
            </a:r>
            <a:r>
              <a:rPr lang="en-US" baseline="0" dirty="0"/>
              <a:t> by others</a:t>
            </a:r>
          </a:p>
          <a:p>
            <a:endParaRPr lang="en-US" baseline="0" dirty="0"/>
          </a:p>
          <a:p>
            <a:pPr defTabSz="457159">
              <a:defRPr/>
            </a:pPr>
            <a:r>
              <a:rPr lang="en-US" dirty="0"/>
              <a:t>Hypotheses are that (1) perceived control influences people’s willingness to reveal personal information, and (2) in judging the extent of control, people tend to focus on issues of release at the expense of issues of access and usage – even though objective risks from disclosure arise from whether and how information is accessed and used, not merely how it is released. </a:t>
            </a:r>
          </a:p>
          <a:p>
            <a:pPr defTabSz="457159">
              <a:defRPr/>
            </a:pPr>
            <a:endParaRPr lang="en-US" dirty="0"/>
          </a:p>
          <a:p>
            <a:pPr defTabSz="457159">
              <a:defRPr/>
            </a:pPr>
            <a:r>
              <a:rPr lang="en-US" dirty="0"/>
              <a:t>participants with lower control over information release were significantly less willing to answer personal questions, but especially so for more intrusive questions. </a:t>
            </a:r>
          </a:p>
          <a:p>
            <a:pPr defTabSz="457159">
              <a:defRPr/>
            </a:pPr>
            <a:endParaRPr lang="en-US" dirty="0"/>
          </a:p>
          <a:p>
            <a:pPr defTabSz="457159">
              <a:defRPr/>
            </a:pPr>
            <a:r>
              <a:rPr lang="en-US" dirty="0"/>
              <a:t>Three experiments provide empirical evidence that perceived control over release plays a critical role in (over)sharing personal information, relative to the objective risks associated with information access and usage by others. In Study 1, people responded to manipulations that decreased control over information release, even though risks associated with information access and use by others were in fact decreased. In Study 2, concerns related to accessibility of private information were trumped by control over release, even though the objective risks associated with revealing sensitive information depend more on the former than the latter. In Study 3, when participants were given explicit control over the release of their personal information, they tended to reveal more, even exposing themselves to higher risks of </a:t>
            </a:r>
            <a:r>
              <a:rPr lang="en-US" dirty="0" err="1"/>
              <a:t>identifiability</a:t>
            </a:r>
            <a:r>
              <a:rPr lang="en-US" dirty="0"/>
              <a:t>. </a:t>
            </a:r>
          </a:p>
          <a:p>
            <a:pPr defTabSz="457159">
              <a:defRPr/>
            </a:pPr>
            <a:endParaRPr lang="en-US" dirty="0"/>
          </a:p>
          <a:p>
            <a:endParaRPr lang="en-US" dirty="0"/>
          </a:p>
        </p:txBody>
      </p:sp>
      <p:sp>
        <p:nvSpPr>
          <p:cNvPr id="4" name="Slide Number Placeholder 3"/>
          <p:cNvSpPr>
            <a:spLocks noGrp="1"/>
          </p:cNvSpPr>
          <p:nvPr>
            <p:ph type="sldNum" sz="quarter" idx="10"/>
          </p:nvPr>
        </p:nvSpPr>
        <p:spPr/>
        <p:txBody>
          <a:bodyPr/>
          <a:lstStyle/>
          <a:p>
            <a:fld id="{2B62939B-DECB-1845-9338-B38A35EC5D1C}" type="slidenum">
              <a:rPr lang="en-US" smtClean="0"/>
              <a:pPr/>
              <a:t>52</a:t>
            </a:fld>
            <a:endParaRPr lang="en-US"/>
          </a:p>
        </p:txBody>
      </p:sp>
    </p:spTree>
    <p:extLst>
      <p:ext uri="{BB962C8B-B14F-4D97-AF65-F5344CB8AC3E}">
        <p14:creationId xmlns:p14="http://schemas.microsoft.com/office/powerpoint/2010/main" val="306169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6830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See also: </a:t>
            </a:r>
            <a:r>
              <a:rPr lang="en-US" sz="1100" dirty="0"/>
              <a:t>http://</a:t>
            </a:r>
            <a:r>
              <a:rPr lang="en-US" sz="1100" dirty="0" err="1"/>
              <a:t>cups.cs.cmu.edu</a:t>
            </a:r>
            <a:r>
              <a:rPr lang="en-US" sz="1100" dirty="0"/>
              <a:t>/soups/2006/proceedings/p133_gideon.pdf</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p>
        </p:txBody>
      </p:sp>
    </p:spTree>
    <p:extLst>
      <p:ext uri="{BB962C8B-B14F-4D97-AF65-F5344CB8AC3E}">
        <p14:creationId xmlns:p14="http://schemas.microsoft.com/office/powerpoint/2010/main" val="439415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Paper link: https://</a:t>
            </a:r>
            <a:r>
              <a:rPr lang="en-US" dirty="0" err="1"/>
              <a:t>www.ftc.gov</a:t>
            </a:r>
            <a:r>
              <a:rPr lang="en-US" dirty="0"/>
              <a:t>/system/files/documents/</a:t>
            </a:r>
            <a:r>
              <a:rPr lang="en-US" dirty="0" err="1"/>
              <a:t>public_comments</a:t>
            </a:r>
            <a:r>
              <a:rPr lang="en-US" dirty="0"/>
              <a:t>/2017/11/00031-141888.pdf</a:t>
            </a:r>
          </a:p>
        </p:txBody>
      </p:sp>
    </p:spTree>
    <p:extLst>
      <p:ext uri="{BB962C8B-B14F-4D97-AF65-F5344CB8AC3E}">
        <p14:creationId xmlns:p14="http://schemas.microsoft.com/office/powerpoint/2010/main" val="3569119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83E8E5-039F-124B-8E48-54E0F97BB38F}" type="slidenum">
              <a:rPr lang="en-US" smtClean="0"/>
              <a:t>67</a:t>
            </a:fld>
            <a:endParaRPr lang="en-US"/>
          </a:p>
        </p:txBody>
      </p:sp>
    </p:spTree>
    <p:extLst>
      <p:ext uri="{BB962C8B-B14F-4D97-AF65-F5344CB8AC3E}">
        <p14:creationId xmlns:p14="http://schemas.microsoft.com/office/powerpoint/2010/main" val="4128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royalsocietypublishing.org</a:t>
            </a:r>
            <a:r>
              <a:rPr lang="en-US" dirty="0"/>
              <a:t>/</a:t>
            </a:r>
            <a:r>
              <a:rPr lang="en-US" dirty="0" err="1"/>
              <a:t>doi</a:t>
            </a:r>
            <a:r>
              <a:rPr lang="en-US" dirty="0"/>
              <a:t>/pdf/10.1098/rsta.2016.0118</a:t>
            </a:r>
          </a:p>
        </p:txBody>
      </p:sp>
      <p:sp>
        <p:nvSpPr>
          <p:cNvPr id="4" name="Slide Number Placeholder 3"/>
          <p:cNvSpPr>
            <a:spLocks noGrp="1"/>
          </p:cNvSpPr>
          <p:nvPr>
            <p:ph type="sldNum" sz="quarter" idx="5"/>
          </p:nvPr>
        </p:nvSpPr>
        <p:spPr/>
        <p:txBody>
          <a:bodyPr/>
          <a:lstStyle/>
          <a:p>
            <a:fld id="{FF83E8E5-039F-124B-8E48-54E0F97BB38F}" type="slidenum">
              <a:rPr lang="en-US" smtClean="0"/>
              <a:t>72</a:t>
            </a:fld>
            <a:endParaRPr lang="en-US"/>
          </a:p>
        </p:txBody>
      </p:sp>
    </p:spTree>
    <p:extLst>
      <p:ext uri="{BB962C8B-B14F-4D97-AF65-F5344CB8AC3E}">
        <p14:creationId xmlns:p14="http://schemas.microsoft.com/office/powerpoint/2010/main" val="3804985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612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661dfe36a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g7661dfe36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e89090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e89090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6d7e9c7607_2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6d7e9c7607_2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3AF52-412D-4444-BA4A-9D9DC2C81834}" type="slidenum">
              <a:rPr lang="en-US" smtClean="0"/>
              <a:t>84</a:t>
            </a:fld>
            <a:endParaRPr lang="en-US"/>
          </a:p>
        </p:txBody>
      </p:sp>
    </p:spTree>
    <p:extLst>
      <p:ext uri="{BB962C8B-B14F-4D97-AF65-F5344CB8AC3E}">
        <p14:creationId xmlns:p14="http://schemas.microsoft.com/office/powerpoint/2010/main" val="1661991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https://www.cnbc.com/2017/04/06/icelands-genetic-goldmine-and-the-man-behind-it.html</a:t>
            </a:r>
            <a:endParaRPr lang="en-US" dirty="0"/>
          </a:p>
          <a:p>
            <a:endParaRPr lang="en-US" dirty="0"/>
          </a:p>
        </p:txBody>
      </p:sp>
      <p:sp>
        <p:nvSpPr>
          <p:cNvPr id="4" name="Slide Number Placeholder 3"/>
          <p:cNvSpPr>
            <a:spLocks noGrp="1"/>
          </p:cNvSpPr>
          <p:nvPr>
            <p:ph type="sldNum" sz="quarter" idx="5"/>
          </p:nvPr>
        </p:nvSpPr>
        <p:spPr/>
        <p:txBody>
          <a:bodyPr/>
          <a:lstStyle/>
          <a:p>
            <a:fld id="{4943AF52-412D-4444-BA4A-9D9DC2C81834}" type="slidenum">
              <a:rPr lang="en-US" smtClean="0"/>
              <a:t>86</a:t>
            </a:fld>
            <a:endParaRPr lang="en-US"/>
          </a:p>
        </p:txBody>
      </p:sp>
    </p:spTree>
    <p:extLst>
      <p:ext uri="{BB962C8B-B14F-4D97-AF65-F5344CB8AC3E}">
        <p14:creationId xmlns:p14="http://schemas.microsoft.com/office/powerpoint/2010/main" val="3319073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de890906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de890906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d7e9c760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d7e9c7607_2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
        <p:nvSpPr>
          <p:cNvPr id="612" name="Google Shape;612;g6d7e9c7607_2_3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09676054-E568-A04D-82F8-1C1ABAF0CF18}" type="slidenum">
              <a:rPr lang="en-US" sz="1200"/>
              <a:pPr/>
              <a:t>7</a:t>
            </a:fld>
            <a:endParaRPr lang="en-US" sz="1200"/>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Times" charset="0"/>
              <a:ea typeface="ＭＳ Ｐゴシック" charset="0"/>
              <a:cs typeface="ＭＳ Ｐゴシック" charset="0"/>
            </a:endParaRPr>
          </a:p>
          <a:p>
            <a:pPr eaLnBrk="1" hangingPunct="1"/>
            <a:r>
              <a:rPr lang="en-US" dirty="0">
                <a:latin typeface="Times" charset="0"/>
                <a:ea typeface="ＭＳ Ｐゴシック" charset="0"/>
                <a:cs typeface="ＭＳ Ｐゴシック" charset="0"/>
              </a:rPr>
              <a:t>Class discussion: What are examples of each?</a:t>
            </a:r>
          </a:p>
          <a:p>
            <a:pPr eaLnBrk="1" hangingPunct="1"/>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53292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66a79a9c8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766a79a9c8_2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66a79a9c8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766a79a9c8_2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66a79a9c8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66a79a9c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6de89090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6de89090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1" name="Google Shape;131;p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7"/>
        <p:cNvGrpSpPr/>
        <p:nvPr/>
      </p:nvGrpSpPr>
      <p:grpSpPr>
        <a:xfrm>
          <a:off x="0" y="0"/>
          <a:ext cx="0" cy="0"/>
          <a:chOff x="0" y="0"/>
          <a:chExt cx="0" cy="0"/>
        </a:xfrm>
      </p:grpSpPr>
      <p:sp>
        <p:nvSpPr>
          <p:cNvPr id="198" name="Google Shape;198;p42"/>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2"/>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00" name="Google Shape;200;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5086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7" name="Google Shape;13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8" name="Google Shape;13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46669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E816F-FA3D-8645-BC22-3DF272CF9D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9D71D6-DA51-374A-9A0F-DB61B69A83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0D515-FCDD-B54B-8829-7BB48609CD0E}"/>
              </a:ext>
            </a:extLst>
          </p:cNvPr>
          <p:cNvSpPr>
            <a:spLocks noGrp="1"/>
          </p:cNvSpPr>
          <p:nvPr>
            <p:ph type="dt" sz="half" idx="10"/>
          </p:nvPr>
        </p:nvSpPr>
        <p:spPr/>
        <p:txBody>
          <a:bodyPr/>
          <a:lstStyle/>
          <a:p>
            <a:fld id="{CD2E9323-BE6B-FB46-8ACC-160C8A96FA84}" type="datetimeFigureOut">
              <a:rPr lang="en-US" smtClean="0"/>
              <a:t>1/25/22</a:t>
            </a:fld>
            <a:endParaRPr lang="en-US"/>
          </a:p>
        </p:txBody>
      </p:sp>
      <p:sp>
        <p:nvSpPr>
          <p:cNvPr id="5" name="Footer Placeholder 4">
            <a:extLst>
              <a:ext uri="{FF2B5EF4-FFF2-40B4-BE49-F238E27FC236}">
                <a16:creationId xmlns:a16="http://schemas.microsoft.com/office/drawing/2014/main" id="{6334904D-6EFE-0B47-8092-DAF56ED16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893E3A-2330-504A-BAB4-409C08CEFFAE}"/>
              </a:ext>
            </a:extLst>
          </p:cNvPr>
          <p:cNvSpPr>
            <a:spLocks noGrp="1"/>
          </p:cNvSpPr>
          <p:nvPr>
            <p:ph type="sldNum" sz="quarter" idx="12"/>
          </p:nvPr>
        </p:nvSpPr>
        <p:spPr/>
        <p:txBody>
          <a:bodyPr/>
          <a:lstStyle/>
          <a:p>
            <a:fld id="{A10AF858-262E-6C4C-A68B-AB8915268717}" type="slidenum">
              <a:rPr lang="en-US" smtClean="0"/>
              <a:t>‹#›</a:t>
            </a:fld>
            <a:endParaRPr lang="en-US"/>
          </a:p>
        </p:txBody>
      </p:sp>
    </p:spTree>
    <p:extLst>
      <p:ext uri="{BB962C8B-B14F-4D97-AF65-F5344CB8AC3E}">
        <p14:creationId xmlns:p14="http://schemas.microsoft.com/office/powerpoint/2010/main" val="506689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p3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3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0"/>
        <p:cNvGrpSpPr/>
        <p:nvPr/>
      </p:nvGrpSpPr>
      <p:grpSpPr>
        <a:xfrm>
          <a:off x="0" y="0"/>
          <a:ext cx="0" cy="0"/>
          <a:chOff x="0" y="0"/>
          <a:chExt cx="0" cy="0"/>
        </a:xfrm>
      </p:grpSpPr>
      <p:sp>
        <p:nvSpPr>
          <p:cNvPr id="181" name="Google Shape;181;p39"/>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39"/>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3" name="Google Shape;183;p3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3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2"/>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2"/>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00" name="Google Shape;200;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3"/>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6" name="Google Shape;206;p43"/>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7" name="Google Shape;207;p4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44"/>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44"/>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3" name="Google Shape;213;p44"/>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4" name="Google Shape;214;p44"/>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5" name="Google Shape;215;p44"/>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6" name="Google Shape;216;p4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4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4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9"/>
        <p:cNvGrpSpPr/>
        <p:nvPr/>
      </p:nvGrpSpPr>
      <p:grpSpPr>
        <a:xfrm>
          <a:off x="0" y="0"/>
          <a:ext cx="0" cy="0"/>
          <a:chOff x="0" y="0"/>
          <a:chExt cx="0" cy="0"/>
        </a:xfrm>
      </p:grpSpPr>
      <p:sp>
        <p:nvSpPr>
          <p:cNvPr id="220" name="Google Shape;220;p45"/>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45"/>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22" name="Google Shape;222;p45"/>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23" name="Google Shape;223;p4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4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6"/>
        <p:cNvGrpSpPr/>
        <p:nvPr/>
      </p:nvGrpSpPr>
      <p:grpSpPr>
        <a:xfrm>
          <a:off x="0" y="0"/>
          <a:ext cx="0" cy="0"/>
          <a:chOff x="0" y="0"/>
          <a:chExt cx="0" cy="0"/>
        </a:xfrm>
      </p:grpSpPr>
      <p:sp>
        <p:nvSpPr>
          <p:cNvPr id="227" name="Google Shape;227;p46"/>
          <p:cNvSpPr txBox="1">
            <a:spLocks noGrp="1"/>
          </p:cNvSpPr>
          <p:nvPr>
            <p:ph type="title"/>
          </p:nvPr>
        </p:nvSpPr>
        <p:spPr>
          <a:xfrm>
            <a:off x="1792288" y="3600450"/>
            <a:ext cx="5486400" cy="42505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46"/>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9" name="Google Shape;229;p46"/>
          <p:cNvSpPr txBox="1">
            <a:spLocks noGrp="1"/>
          </p:cNvSpPr>
          <p:nvPr>
            <p:ph type="body" idx="1"/>
          </p:nvPr>
        </p:nvSpPr>
        <p:spPr>
          <a:xfrm>
            <a:off x="1792288" y="4025503"/>
            <a:ext cx="5486400" cy="60364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30" name="Google Shape;230;p4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4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4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3"/>
        <p:cNvGrpSpPr/>
        <p:nvPr/>
      </p:nvGrpSpPr>
      <p:grpSpPr>
        <a:xfrm>
          <a:off x="0" y="0"/>
          <a:ext cx="0" cy="0"/>
          <a:chOff x="0" y="0"/>
          <a:chExt cx="0" cy="0"/>
        </a:xfrm>
      </p:grpSpPr>
      <p:sp>
        <p:nvSpPr>
          <p:cNvPr id="234" name="Google Shape;234;p4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47"/>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6" name="Google Shape;236;p4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4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4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9"/>
        <p:cNvGrpSpPr/>
        <p:nvPr/>
      </p:nvGrpSpPr>
      <p:grpSpPr>
        <a:xfrm>
          <a:off x="0" y="0"/>
          <a:ext cx="0" cy="0"/>
          <a:chOff x="0" y="0"/>
          <a:chExt cx="0" cy="0"/>
        </a:xfrm>
      </p:grpSpPr>
      <p:sp>
        <p:nvSpPr>
          <p:cNvPr id="240" name="Google Shape;240;p48"/>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48"/>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2" name="Google Shape;242;p4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4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4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7" name="Google Shape;13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8" name="Google Shape;13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31456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1" name="Google Shape;14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950678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AE86C6-5F80-3647-9844-D1EB967EE503}" type="datetimeFigureOut">
              <a:rPr lang="en-US" smtClean="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1131B9-C1EC-2A4C-A33B-9F565CA6F99D}" type="slidenum">
              <a:rPr lang="en-US" smtClean="0"/>
              <a:t>‹#›</a:t>
            </a:fld>
            <a:endParaRPr lang="en-US"/>
          </a:p>
        </p:txBody>
      </p:sp>
    </p:spTree>
    <p:extLst>
      <p:ext uri="{BB962C8B-B14F-4D97-AF65-F5344CB8AC3E}">
        <p14:creationId xmlns:p14="http://schemas.microsoft.com/office/powerpoint/2010/main" val="164547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1" name="Google Shape;14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4" name="Google Shape;144;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5" name="Google Shape;145;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6" name="Google Shape;14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2" name="Google Shape;152;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53" name="Google Shape;15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6" name="Google Shape;15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0" name="Google Shape;160;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1" name="Google Shape;161;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2" name="Google Shape;16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sp>
        <p:nvSpPr>
          <p:cNvPr id="164" name="Google Shape;164;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65" name="Google Shape;16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6"/>
        <p:cNvGrpSpPr/>
        <p:nvPr/>
      </p:nvGrpSpPr>
      <p:grpSpPr>
        <a:xfrm>
          <a:off x="0" y="0"/>
          <a:ext cx="0" cy="0"/>
          <a:chOff x="0" y="0"/>
          <a:chExt cx="0" cy="0"/>
        </a:xfrm>
      </p:grpSpPr>
      <p:sp>
        <p:nvSpPr>
          <p:cNvPr id="167" name="Google Shape;167;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8" name="Google Shape;168;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9" name="Google Shape;16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7" name="Google Shape;12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8" name="Google Shape;1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3" r:id="rId3"/>
    <p:sldLayoutId id="2147483674" r:id="rId4"/>
    <p:sldLayoutId id="2147483676" r:id="rId5"/>
    <p:sldLayoutId id="2147483677" r:id="rId6"/>
    <p:sldLayoutId id="2147483678" r:id="rId7"/>
    <p:sldLayoutId id="2147483679" r:id="rId8"/>
    <p:sldLayoutId id="2147483680" r:id="rId9"/>
    <p:sldLayoutId id="2147483699" r:id="rId10"/>
    <p:sldLayoutId id="2147483700" r:id="rId11"/>
    <p:sldLayoutId id="214748370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3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2" name="Google Shape;172;p37"/>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Google Shape;173;p3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4" name="Google Shape;174;p3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5" name="Google Shape;175;p3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5" r:id="rId3"/>
    <p:sldLayoutId id="2147483686" r:id="rId4"/>
    <p:sldLayoutId id="2147483687" r:id="rId5"/>
    <p:sldLayoutId id="2147483688" r:id="rId6"/>
    <p:sldLayoutId id="2147483689" r:id="rId7"/>
    <p:sldLayoutId id="2147483690" r:id="rId8"/>
    <p:sldLayoutId id="2147483691" r:id="rId9"/>
    <p:sldLayoutId id="2147483696" r:id="rId10"/>
    <p:sldLayoutId id="2147483697"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hyperlink" Target="https://www.law.upenn.edu/journals/lawreview/articles/volume154/issue3/Solove154U.Pa.L.Rev.477(2006).pdf"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https://ssrn.com/abstract=3299047"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document/d/1TYMT4HfcAcw4HR930UufaWkSO7xEWlQtc-32ma00ZVY/edit" TargetMode="Externa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www.ftc.gov/system/files/documents/public_comments/2018/12/ftc-2018-0098-d-0036-163372.pdf"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hyperlink" Target="http://ec.europa.eu/justice/data-protection/reform/files/regulation_oj_en.pdf"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SCmKJyVx9AY"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privacybydesign.ca/publications/" TargetMode="Externa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dl.acm.org/doi/pdf/10.1145/2209249.2209263?casa_token=_iycepWilNAAAAAA:td2qPOxJDfEjTQVUsMm1ir5BO0FbJYSyi0ns8-mkpmP6sGRsAvMYGU1eq3wc_lJkQ3PraOa_PdC8jw"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www.youtube.com/watch?v=37E_11Zr-Fc"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royalsocietypublishing.org/doi/pdf/10.1098/rsta.2016.0118"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hyperlink" Target="https://experience.arcgis.com/experience/ed2def13f9b045eda9f7d22dbc9b500e" TargetMode="External"/><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79.xml.rels><?xml version="1.0" encoding="UTF-8" standalone="yes"?>
<Relationships xmlns="http://schemas.openxmlformats.org/package/2006/relationships"><Relationship Id="rId3" Type="http://schemas.openxmlformats.org/officeDocument/2006/relationships/hyperlink" Target="https://www.amazon.com/gp/help/customer/display.html?nodeId=GXPU3YPMBZQRWZK2" TargetMode="External"/><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hyperlink" Target="https://www.wired.com/2016/05/okcupid-study-reveals-perils-big-data-science/"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image" Target="../media/image58.png"/><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hyperlink" Target="https://www.jstor.org/stable/29762639?seq=1#metadata_info_tab_contents"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61.jp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slate.com/technology/2014/11/big-data-underground-railroad-history-says-unfettered-collection-of-data-is-a-bad-idea.html"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50"/>
          <p:cNvPicPr preferRelativeResize="0"/>
          <p:nvPr/>
        </p:nvPicPr>
        <p:blipFill rotWithShape="1">
          <a:blip r:embed="rId3">
            <a:alphaModFix/>
          </a:blip>
          <a:srcRect/>
          <a:stretch/>
        </p:blipFill>
        <p:spPr>
          <a:xfrm>
            <a:off x="138200" y="184350"/>
            <a:ext cx="2887101" cy="982969"/>
          </a:xfrm>
          <a:prstGeom prst="rect">
            <a:avLst/>
          </a:prstGeom>
          <a:noFill/>
          <a:ln>
            <a:noFill/>
          </a:ln>
        </p:spPr>
      </p:pic>
      <p:sp>
        <p:nvSpPr>
          <p:cNvPr id="255" name="Google Shape;255;p50"/>
          <p:cNvSpPr txBox="1">
            <a:spLocks noGrp="1"/>
          </p:cNvSpPr>
          <p:nvPr>
            <p:ph type="ctrTitle"/>
          </p:nvPr>
        </p:nvSpPr>
        <p:spPr>
          <a:xfrm>
            <a:off x="838606" y="1887429"/>
            <a:ext cx="7260367" cy="1001352"/>
          </a:xfrm>
          <a:prstGeom prst="rect">
            <a:avLst/>
          </a:prstGeom>
          <a:noFill/>
          <a:ln>
            <a:noFill/>
          </a:ln>
        </p:spPr>
        <p:txBody>
          <a:bodyPr spcFirstLastPara="1" wrap="square" lIns="91425" tIns="91425" rIns="91425" bIns="91425" anchor="b" anchorCtr="0">
            <a:noAutofit/>
          </a:bodyPr>
          <a:lstStyle/>
          <a:p>
            <a:r>
              <a:rPr lang="en-US" sz="2800" dirty="0"/>
              <a:t>IST 597:</a:t>
            </a:r>
            <a:br>
              <a:rPr lang="en-US" sz="2800" dirty="0"/>
            </a:br>
            <a:r>
              <a:rPr lang="en-US" sz="2800" dirty="0"/>
              <a:t>Foundations of Data Privacy</a:t>
            </a:r>
            <a:br>
              <a:rPr lang="en-US" sz="2800" dirty="0"/>
            </a:br>
            <a:r>
              <a:rPr lang="en-US" sz="2800" i="1" dirty="0"/>
              <a:t>History and definitions</a:t>
            </a:r>
          </a:p>
        </p:txBody>
      </p:sp>
      <p:sp>
        <p:nvSpPr>
          <p:cNvPr id="5" name="Google Shape;256;p50">
            <a:extLst>
              <a:ext uri="{FF2B5EF4-FFF2-40B4-BE49-F238E27FC236}">
                <a16:creationId xmlns:a16="http://schemas.microsoft.com/office/drawing/2014/main" id="{B0207B54-949A-3846-B6B0-77EB1131DD31}"/>
              </a:ext>
            </a:extLst>
          </p:cNvPr>
          <p:cNvSpPr txBox="1"/>
          <p:nvPr/>
        </p:nvSpPr>
        <p:spPr>
          <a:xfrm>
            <a:off x="1712362" y="3489186"/>
            <a:ext cx="5765400"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r>
              <a:rPr lang="en" sz="2600" dirty="0"/>
              <a:t>January 27, 2021</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5"/>
          <p:cNvSpPr txBox="1"/>
          <p:nvPr/>
        </p:nvSpPr>
        <p:spPr>
          <a:xfrm>
            <a:off x="345450" y="331275"/>
            <a:ext cx="8453100" cy="1545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200" dirty="0">
                <a:solidFill>
                  <a:schemeClr val="dk1"/>
                </a:solidFill>
                <a:latin typeface="Calibri"/>
                <a:ea typeface="Calibri"/>
                <a:cs typeface="Calibri"/>
                <a:sym typeface="Calibri"/>
              </a:rPr>
              <a:t>(Solove, 2012) Privacy self-management and the “consent dilemma”:</a:t>
            </a:r>
            <a:endParaRPr sz="2200"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None/>
            </a:pPr>
            <a:r>
              <a:rPr lang="en" sz="2200" dirty="0">
                <a:solidFill>
                  <a:schemeClr val="dk1"/>
                </a:solidFill>
                <a:latin typeface="Calibri"/>
                <a:ea typeface="Calibri"/>
                <a:cs typeface="Calibri"/>
                <a:sym typeface="Calibri"/>
              </a:rPr>
              <a:t>→ </a:t>
            </a:r>
            <a:r>
              <a:rPr lang="en" sz="2200" i="1" dirty="0">
                <a:solidFill>
                  <a:schemeClr val="dk1"/>
                </a:solidFill>
                <a:latin typeface="Calibri"/>
                <a:ea typeface="Calibri"/>
                <a:cs typeface="Calibri"/>
                <a:sym typeface="Calibri"/>
              </a:rPr>
              <a:t>Argues that privacy self-management does not provide meaningful control.</a:t>
            </a:r>
            <a:endParaRPr sz="2200" i="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i="1" dirty="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 sz="1800" dirty="0">
                <a:solidFill>
                  <a:srgbClr val="505050"/>
                </a:solidFill>
                <a:highlight>
                  <a:srgbClr val="FFFFFF"/>
                </a:highlight>
              </a:rPr>
              <a:t>“There are too many entities collecting and using personal data to make it feasible for people to manage their privacy separately with each entity. Moreover, many privacy harms are the result of an aggregation of pieces of data over a period of time by different entities. It is virtually impossible for people to weigh the costs and benefits of revealing information or permitting its use or transfer without an understanding of the potential downstream uses.... In addition, privacy self-management addresses privacy in a series of isolated transactions guided by particular individuals. Privacy costs and benefits, however, are more appropriately assessed cumulatively and holistically — not merely at the individual level.”</a:t>
            </a:r>
            <a:endParaRPr sz="1800" i="1"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04"/>
          <p:cNvSpPr txBox="1">
            <a:spLocks noGrp="1"/>
          </p:cNvSpPr>
          <p:nvPr>
            <p:ph type="title"/>
          </p:nvPr>
        </p:nvSpPr>
        <p:spPr>
          <a:xfrm>
            <a:off x="593446" y="72344"/>
            <a:ext cx="815206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Arial" panose="020B0604020202020204" pitchFamily="34" charset="0"/>
                <a:ea typeface="Calibri"/>
                <a:cs typeface="Arial" panose="020B0604020202020204" pitchFamily="34" charset="0"/>
                <a:sym typeface="Calibri"/>
              </a:rPr>
              <a:t>Solove’s taxonomy of privacy (2006)</a:t>
            </a:r>
            <a:endParaRPr sz="3600" dirty="0">
              <a:latin typeface="Arial" panose="020B0604020202020204" pitchFamily="34" charset="0"/>
              <a:cs typeface="Arial" panose="020B0604020202020204" pitchFamily="34" charset="0"/>
            </a:endParaRPr>
          </a:p>
        </p:txBody>
      </p:sp>
      <p:pic>
        <p:nvPicPr>
          <p:cNvPr id="654" name="Google Shape;654;p104"/>
          <p:cNvPicPr preferRelativeResize="0"/>
          <p:nvPr/>
        </p:nvPicPr>
        <p:blipFill>
          <a:blip r:embed="rId3">
            <a:alphaModFix/>
          </a:blip>
          <a:stretch>
            <a:fillRect/>
          </a:stretch>
        </p:blipFill>
        <p:spPr>
          <a:xfrm>
            <a:off x="512410" y="1683835"/>
            <a:ext cx="3122888" cy="3710693"/>
          </a:xfrm>
          <a:prstGeom prst="rect">
            <a:avLst/>
          </a:prstGeom>
          <a:noFill/>
          <a:ln>
            <a:noFill/>
          </a:ln>
        </p:spPr>
      </p:pic>
      <p:pic>
        <p:nvPicPr>
          <p:cNvPr id="655" name="Google Shape;655;p104"/>
          <p:cNvPicPr preferRelativeResize="0"/>
          <p:nvPr/>
        </p:nvPicPr>
        <p:blipFill>
          <a:blip r:embed="rId4">
            <a:alphaModFix/>
          </a:blip>
          <a:stretch>
            <a:fillRect/>
          </a:stretch>
        </p:blipFill>
        <p:spPr>
          <a:xfrm>
            <a:off x="4669478" y="1360463"/>
            <a:ext cx="3392854" cy="3710693"/>
          </a:xfrm>
          <a:prstGeom prst="rect">
            <a:avLst/>
          </a:prstGeom>
          <a:noFill/>
          <a:ln>
            <a:noFill/>
          </a:ln>
        </p:spPr>
      </p:pic>
      <p:sp>
        <p:nvSpPr>
          <p:cNvPr id="2" name="Rectangle 1">
            <a:extLst>
              <a:ext uri="{FF2B5EF4-FFF2-40B4-BE49-F238E27FC236}">
                <a16:creationId xmlns:a16="http://schemas.microsoft.com/office/drawing/2014/main" id="{64A8CA4B-8531-4A44-969F-866088A29FDA}"/>
              </a:ext>
            </a:extLst>
          </p:cNvPr>
          <p:cNvSpPr/>
          <p:nvPr/>
        </p:nvSpPr>
        <p:spPr>
          <a:xfrm>
            <a:off x="512410" y="896841"/>
            <a:ext cx="8715580" cy="276999"/>
          </a:xfrm>
          <a:prstGeom prst="rect">
            <a:avLst/>
          </a:prstGeom>
        </p:spPr>
        <p:txBody>
          <a:bodyPr wrap="square">
            <a:spAutoFit/>
          </a:bodyPr>
          <a:lstStyle/>
          <a:p>
            <a:r>
              <a:rPr lang="en-US" sz="1200" dirty="0">
                <a:hlinkClick r:id="rId5"/>
              </a:rPr>
              <a:t>https://www.law.upenn.edu/journals/lawreview/articles/volume154/issue3/Solove154U.Pa.L.Rev.477(2006).pdf</a:t>
            </a:r>
            <a:r>
              <a:rPr lang="en-US" sz="1200" dirty="0"/>
              <a:t> </a:t>
            </a:r>
          </a:p>
        </p:txBody>
      </p:sp>
      <p:sp>
        <p:nvSpPr>
          <p:cNvPr id="3" name="Oval 2">
            <a:extLst>
              <a:ext uri="{FF2B5EF4-FFF2-40B4-BE49-F238E27FC236}">
                <a16:creationId xmlns:a16="http://schemas.microsoft.com/office/drawing/2014/main" id="{74AC1616-860D-3046-9FF2-D8F8172AB2FF}"/>
              </a:ext>
            </a:extLst>
          </p:cNvPr>
          <p:cNvSpPr/>
          <p:nvPr/>
        </p:nvSpPr>
        <p:spPr>
          <a:xfrm>
            <a:off x="7135500" y="2908661"/>
            <a:ext cx="1961012" cy="180679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rgbClr val="FF0000"/>
                </a:solidFill>
              </a:rPr>
              <a:t>How much do we routinely know about these steps anyway?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6"/>
          <p:cNvSpPr txBox="1"/>
          <p:nvPr/>
        </p:nvSpPr>
        <p:spPr>
          <a:xfrm>
            <a:off x="196553" y="87841"/>
            <a:ext cx="8648400" cy="71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Privacy as </a:t>
            </a:r>
            <a:r>
              <a:rPr lang="en" sz="3000" b="1" dirty="0">
                <a:solidFill>
                  <a:schemeClr val="dk1"/>
                </a:solidFill>
                <a:latin typeface="Calibri"/>
                <a:ea typeface="Calibri"/>
                <a:cs typeface="Calibri"/>
                <a:sym typeface="Calibri"/>
              </a:rPr>
              <a:t>Contextual Integrity</a:t>
            </a:r>
            <a:endParaRPr sz="3000" b="1" i="0" u="none" strike="noStrike" cap="none" dirty="0">
              <a:solidFill>
                <a:schemeClr val="dk1"/>
              </a:solidFill>
              <a:latin typeface="Calibri"/>
              <a:ea typeface="Calibri"/>
              <a:cs typeface="Calibri"/>
              <a:sym typeface="Calibri"/>
            </a:endParaRPr>
          </a:p>
        </p:txBody>
      </p:sp>
      <p:sp>
        <p:nvSpPr>
          <p:cNvPr id="293" name="Google Shape;293;p56"/>
          <p:cNvSpPr txBox="1"/>
          <p:nvPr/>
        </p:nvSpPr>
        <p:spPr>
          <a:xfrm>
            <a:off x="277738" y="907279"/>
            <a:ext cx="8229600" cy="16215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200"/>
              <a:buFont typeface="Arial"/>
              <a:buNone/>
            </a:pPr>
            <a:r>
              <a:rPr lang="en" sz="2200">
                <a:solidFill>
                  <a:schemeClr val="dk1"/>
                </a:solidFill>
                <a:latin typeface="Calibri"/>
                <a:ea typeface="Calibri"/>
                <a:cs typeface="Calibri"/>
                <a:sym typeface="Calibri"/>
              </a:rPr>
              <a:t>(Nissenbaum, 2011) </a:t>
            </a:r>
            <a:r>
              <a:rPr lang="en" sz="2200" b="0" i="0" u="none" strike="noStrike" cap="none">
                <a:solidFill>
                  <a:schemeClr val="dk1"/>
                </a:solidFill>
                <a:latin typeface="Calibri"/>
                <a:ea typeface="Calibri"/>
                <a:cs typeface="Calibri"/>
                <a:sym typeface="Calibri"/>
              </a:rPr>
              <a:t>Privacy </a:t>
            </a:r>
            <a:r>
              <a:rPr lang="en" sz="2200">
                <a:solidFill>
                  <a:schemeClr val="dk1"/>
                </a:solidFill>
                <a:latin typeface="Calibri"/>
                <a:ea typeface="Calibri"/>
                <a:cs typeface="Calibri"/>
                <a:sym typeface="Calibri"/>
              </a:rPr>
              <a:t>is adherence to expected flows of personal information, modeled with the construct of </a:t>
            </a:r>
            <a:r>
              <a:rPr lang="en" sz="2200" i="1">
                <a:solidFill>
                  <a:schemeClr val="dk1"/>
                </a:solidFill>
                <a:latin typeface="Calibri"/>
                <a:ea typeface="Calibri"/>
                <a:cs typeface="Calibri"/>
                <a:sym typeface="Calibri"/>
              </a:rPr>
              <a:t>context-relative informational norms</a:t>
            </a:r>
            <a:r>
              <a:rPr lang="en" sz="2200">
                <a:solidFill>
                  <a:schemeClr val="dk1"/>
                </a:solidFill>
                <a:latin typeface="Calibri"/>
                <a:ea typeface="Calibri"/>
                <a:cs typeface="Calibri"/>
                <a:sym typeface="Calibri"/>
              </a:rPr>
              <a:t>.</a:t>
            </a:r>
            <a:endParaRPr sz="2200" b="0" i="0" u="none" strike="noStrike" cap="none">
              <a:solidFill>
                <a:schemeClr val="dk1"/>
              </a:solidFill>
              <a:latin typeface="Calibri"/>
              <a:ea typeface="Calibri"/>
              <a:cs typeface="Calibri"/>
              <a:sym typeface="Calibri"/>
            </a:endParaRPr>
          </a:p>
        </p:txBody>
      </p:sp>
      <p:sp>
        <p:nvSpPr>
          <p:cNvPr id="294" name="Google Shape;294;p56"/>
          <p:cNvSpPr txBox="1"/>
          <p:nvPr/>
        </p:nvSpPr>
        <p:spPr>
          <a:xfrm>
            <a:off x="277750" y="2315675"/>
            <a:ext cx="8648400" cy="2072400"/>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Clr>
                <a:schemeClr val="dk1"/>
              </a:buClr>
              <a:buSzPts val="2200"/>
              <a:buFont typeface="Arial"/>
              <a:buNone/>
            </a:pPr>
            <a:r>
              <a:rPr lang="en" sz="2200" i="1">
                <a:solidFill>
                  <a:schemeClr val="dk1"/>
                </a:solidFill>
                <a:latin typeface="Calibri"/>
                <a:ea typeface="Calibri"/>
                <a:cs typeface="Calibri"/>
                <a:sym typeface="Calibri"/>
              </a:rPr>
              <a:t>Context = </a:t>
            </a:r>
            <a:r>
              <a:rPr lang="en" sz="2200" b="0" i="0" u="none" strike="noStrike" cap="none">
                <a:solidFill>
                  <a:schemeClr val="dk1"/>
                </a:solidFill>
                <a:latin typeface="Calibri"/>
                <a:ea typeface="Calibri"/>
                <a:cs typeface="Calibri"/>
                <a:sym typeface="Calibri"/>
              </a:rPr>
              <a:t>Structured social settings (“Institutions”) characterized by roles, relationships, power structures, canonical activities, strategies, norms (rules), enforcement mechanisms, and internal values (goals, ends, purposes)</a:t>
            </a:r>
            <a:endParaRPr sz="14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chemeClr val="dk1"/>
              </a:buClr>
              <a:buSzPts val="2200"/>
              <a:buFont typeface="Arial"/>
              <a:buNone/>
            </a:pPr>
            <a:r>
              <a:rPr lang="en" sz="2200" b="0" i="0" u="none" strike="noStrike" cap="none">
                <a:solidFill>
                  <a:schemeClr val="dk1"/>
                </a:solidFill>
                <a:latin typeface="Calibri"/>
                <a:ea typeface="Calibri"/>
                <a:cs typeface="Calibri"/>
                <a:sym typeface="Calibri"/>
              </a:rPr>
              <a:t>	E.g., healthcare, education, politics, religious observance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7"/>
          <p:cNvSpPr txBox="1"/>
          <p:nvPr/>
        </p:nvSpPr>
        <p:spPr>
          <a:xfrm>
            <a:off x="2525275" y="1019775"/>
            <a:ext cx="5358900" cy="1482000"/>
          </a:xfrm>
          <a:prstGeom prst="rect">
            <a:avLst/>
          </a:prstGeom>
          <a:noFill/>
          <a:ln>
            <a:noFill/>
          </a:ln>
        </p:spPr>
        <p:txBody>
          <a:bodyPr spcFirstLastPara="1" wrap="square" lIns="91425" tIns="45700" rIns="91425" bIns="45700" anchor="t" anchorCtr="0">
            <a:noAutofit/>
          </a:bodyPr>
          <a:lstStyle/>
          <a:p>
            <a:pPr marL="342900" marR="0" lvl="1" indent="-342900" algn="l" rtl="0">
              <a:lnSpc>
                <a:spcPct val="100000"/>
              </a:lnSpc>
              <a:spcBef>
                <a:spcPts val="0"/>
              </a:spcBef>
              <a:spcAft>
                <a:spcPts val="0"/>
              </a:spcAft>
              <a:buClr>
                <a:schemeClr val="dk1"/>
              </a:buClr>
              <a:buSzPts val="2200"/>
              <a:buFont typeface="Arial"/>
              <a:buChar char="–"/>
            </a:pPr>
            <a:r>
              <a:rPr lang="en" sz="2200" b="0" i="0" u="none" strike="noStrike" cap="none">
                <a:solidFill>
                  <a:schemeClr val="dk1"/>
                </a:solidFill>
                <a:latin typeface="Calibri"/>
                <a:ea typeface="Calibri"/>
                <a:cs typeface="Calibri"/>
                <a:sym typeface="Calibri"/>
              </a:rPr>
              <a:t>of a certain </a:t>
            </a:r>
            <a:r>
              <a:rPr lang="en" sz="2200" b="1" i="0" u="none" strike="noStrike" cap="none">
                <a:solidFill>
                  <a:schemeClr val="dk1"/>
                </a:solidFill>
                <a:latin typeface="Calibri"/>
                <a:ea typeface="Calibri"/>
                <a:cs typeface="Calibri"/>
                <a:sym typeface="Calibri"/>
              </a:rPr>
              <a:t>type</a:t>
            </a:r>
            <a:r>
              <a:rPr lang="en" sz="22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2900" marR="0" lvl="1" indent="-342900" algn="l" rtl="0">
              <a:lnSpc>
                <a:spcPct val="100000"/>
              </a:lnSpc>
              <a:spcBef>
                <a:spcPts val="0"/>
              </a:spcBef>
              <a:spcAft>
                <a:spcPts val="0"/>
              </a:spcAft>
              <a:buClr>
                <a:schemeClr val="dk1"/>
              </a:buClr>
              <a:buSzPts val="2200"/>
              <a:buFont typeface="Arial"/>
              <a:buChar char="–"/>
            </a:pPr>
            <a:r>
              <a:rPr lang="en" sz="2200" b="0" i="0" u="none" strike="noStrike" cap="none">
                <a:solidFill>
                  <a:schemeClr val="dk1"/>
                </a:solidFill>
                <a:latin typeface="Calibri"/>
                <a:ea typeface="Calibri"/>
                <a:cs typeface="Calibri"/>
                <a:sym typeface="Calibri"/>
              </a:rPr>
              <a:t>about a </a:t>
            </a:r>
            <a:r>
              <a:rPr lang="en" sz="2200" b="1" i="0" u="none" strike="noStrike" cap="none">
                <a:solidFill>
                  <a:schemeClr val="dk1"/>
                </a:solidFill>
                <a:latin typeface="Calibri"/>
                <a:ea typeface="Calibri"/>
                <a:cs typeface="Calibri"/>
                <a:sym typeface="Calibri"/>
              </a:rPr>
              <a:t>subject</a:t>
            </a:r>
            <a:endParaRPr sz="1400" b="0" i="0" u="none" strike="noStrike" cap="none">
              <a:solidFill>
                <a:srgbClr val="000000"/>
              </a:solidFill>
              <a:latin typeface="Arial"/>
              <a:ea typeface="Arial"/>
              <a:cs typeface="Arial"/>
              <a:sym typeface="Arial"/>
            </a:endParaRPr>
          </a:p>
          <a:p>
            <a:pPr marL="342900" marR="0" lvl="1" indent="-342900" algn="l" rtl="0">
              <a:lnSpc>
                <a:spcPct val="100000"/>
              </a:lnSpc>
              <a:spcBef>
                <a:spcPts val="0"/>
              </a:spcBef>
              <a:spcAft>
                <a:spcPts val="0"/>
              </a:spcAft>
              <a:buClr>
                <a:schemeClr val="dk1"/>
              </a:buClr>
              <a:buSzPts val="2200"/>
              <a:buFont typeface="Arial"/>
              <a:buChar char="–"/>
            </a:pPr>
            <a:r>
              <a:rPr lang="en" sz="2200" b="0" i="0" u="none" strike="noStrike" cap="none">
                <a:solidFill>
                  <a:schemeClr val="dk1"/>
                </a:solidFill>
                <a:latin typeface="Calibri"/>
                <a:ea typeface="Calibri"/>
                <a:cs typeface="Calibri"/>
                <a:sym typeface="Calibri"/>
              </a:rPr>
              <a:t>from a </a:t>
            </a:r>
            <a:r>
              <a:rPr lang="en" sz="2200" b="1" i="0" u="none" strike="noStrike" cap="none">
                <a:solidFill>
                  <a:schemeClr val="dk1"/>
                </a:solidFill>
                <a:latin typeface="Calibri"/>
                <a:ea typeface="Calibri"/>
                <a:cs typeface="Calibri"/>
                <a:sym typeface="Calibri"/>
              </a:rPr>
              <a:t>sender</a:t>
            </a:r>
            <a:endParaRPr sz="1400" b="0" i="0" u="none" strike="noStrike" cap="none">
              <a:solidFill>
                <a:srgbClr val="000000"/>
              </a:solidFill>
              <a:latin typeface="Arial"/>
              <a:ea typeface="Arial"/>
              <a:cs typeface="Arial"/>
              <a:sym typeface="Arial"/>
            </a:endParaRPr>
          </a:p>
          <a:p>
            <a:pPr marL="342900" marR="0" lvl="1" indent="-342900" algn="l" rtl="0">
              <a:lnSpc>
                <a:spcPct val="100000"/>
              </a:lnSpc>
              <a:spcBef>
                <a:spcPts val="0"/>
              </a:spcBef>
              <a:spcAft>
                <a:spcPts val="0"/>
              </a:spcAft>
              <a:buClr>
                <a:schemeClr val="dk1"/>
              </a:buClr>
              <a:buSzPts val="2200"/>
              <a:buFont typeface="Arial"/>
              <a:buChar char="–"/>
            </a:pPr>
            <a:r>
              <a:rPr lang="en" sz="2200" b="0" i="0" u="none" strike="noStrike" cap="none">
                <a:solidFill>
                  <a:schemeClr val="dk1"/>
                </a:solidFill>
                <a:latin typeface="Calibri"/>
                <a:ea typeface="Calibri"/>
                <a:cs typeface="Calibri"/>
                <a:sym typeface="Calibri"/>
              </a:rPr>
              <a:t>to a </a:t>
            </a:r>
            <a:r>
              <a:rPr lang="en" sz="2200" b="1" i="0" u="none" strike="noStrike" cap="none">
                <a:solidFill>
                  <a:schemeClr val="dk1"/>
                </a:solidFill>
                <a:latin typeface="Calibri"/>
                <a:ea typeface="Calibri"/>
                <a:cs typeface="Calibri"/>
                <a:sym typeface="Calibri"/>
              </a:rPr>
              <a:t>recipient</a:t>
            </a:r>
            <a:endParaRPr sz="1400" b="0" i="0" u="none" strike="noStrike" cap="none">
              <a:solidFill>
                <a:srgbClr val="000000"/>
              </a:solidFill>
              <a:latin typeface="Arial"/>
              <a:ea typeface="Arial"/>
              <a:cs typeface="Arial"/>
              <a:sym typeface="Arial"/>
            </a:endParaRPr>
          </a:p>
        </p:txBody>
      </p:sp>
      <p:sp>
        <p:nvSpPr>
          <p:cNvPr id="300" name="Google Shape;300;p57"/>
          <p:cNvSpPr txBox="1"/>
          <p:nvPr/>
        </p:nvSpPr>
        <p:spPr>
          <a:xfrm>
            <a:off x="804794" y="683822"/>
            <a:ext cx="4706100" cy="385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200"/>
              <a:buFont typeface="Arial"/>
              <a:buNone/>
            </a:pPr>
            <a:r>
              <a:rPr lang="en" sz="2200" i="1">
                <a:solidFill>
                  <a:schemeClr val="dk1"/>
                </a:solidFill>
                <a:latin typeface="Calibri"/>
                <a:ea typeface="Calibri"/>
                <a:cs typeface="Calibri"/>
                <a:sym typeface="Calibri"/>
              </a:rPr>
              <a:t>Information</a:t>
            </a:r>
            <a:endParaRPr sz="1400" b="0" i="0" u="none" strike="noStrike" cap="none">
              <a:solidFill>
                <a:srgbClr val="000000"/>
              </a:solidFill>
              <a:latin typeface="Arial"/>
              <a:ea typeface="Arial"/>
              <a:cs typeface="Arial"/>
              <a:sym typeface="Arial"/>
            </a:endParaRPr>
          </a:p>
        </p:txBody>
      </p:sp>
      <p:sp>
        <p:nvSpPr>
          <p:cNvPr id="301" name="Google Shape;301;p57"/>
          <p:cNvSpPr txBox="1"/>
          <p:nvPr/>
        </p:nvSpPr>
        <p:spPr>
          <a:xfrm>
            <a:off x="3579779" y="2663350"/>
            <a:ext cx="5076896"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dk1"/>
                </a:solidFill>
                <a:latin typeface="Calibri"/>
                <a:ea typeface="Calibri"/>
                <a:cs typeface="Calibri"/>
                <a:sym typeface="Calibri"/>
              </a:rPr>
              <a:t>is governed by </a:t>
            </a:r>
            <a:r>
              <a:rPr lang="en" sz="2200" b="1" i="1" dirty="0">
                <a:solidFill>
                  <a:schemeClr val="accent6"/>
                </a:solidFill>
                <a:latin typeface="Calibri"/>
                <a:ea typeface="Calibri"/>
                <a:cs typeface="Calibri"/>
                <a:sym typeface="Calibri"/>
              </a:rPr>
              <a:t>transmission principles</a:t>
            </a:r>
            <a:r>
              <a:rPr lang="en" sz="2200" dirty="0">
                <a:solidFill>
                  <a:schemeClr val="dk1"/>
                </a:solidFill>
                <a:latin typeface="Calibri"/>
                <a:ea typeface="Calibri"/>
                <a:cs typeface="Calibri"/>
                <a:sym typeface="Calibri"/>
              </a:rPr>
              <a:t>.</a:t>
            </a:r>
            <a:endParaRPr dirty="0">
              <a:solidFill>
                <a:schemeClr val="dk1"/>
              </a:solidFill>
            </a:endParaRPr>
          </a:p>
        </p:txBody>
      </p:sp>
      <p:sp>
        <p:nvSpPr>
          <p:cNvPr id="302" name="Google Shape;302;p57"/>
          <p:cNvSpPr txBox="1"/>
          <p:nvPr/>
        </p:nvSpPr>
        <p:spPr>
          <a:xfrm>
            <a:off x="4357991" y="3204850"/>
            <a:ext cx="4413600" cy="7029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7030A0"/>
              </a:buClr>
              <a:buSzPts val="2000"/>
              <a:buFont typeface="Arial"/>
              <a:buNone/>
            </a:pPr>
            <a:r>
              <a:rPr lang="en" sz="2000" b="0" i="1" u="none" strike="noStrike" cap="none">
                <a:latin typeface="Calibri"/>
                <a:ea typeface="Calibri"/>
                <a:cs typeface="Calibri"/>
                <a:sym typeface="Calibri"/>
              </a:rPr>
              <a:t>E.g., consent, notice, compulsion, confidentiality, sale, barter, entitlement, reciprocity, need, secrecy,…</a:t>
            </a:r>
            <a:endParaRPr sz="2000" b="0" i="1" u="none" strike="noStrike" cap="none">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8"/>
          <p:cNvSpPr txBox="1"/>
          <p:nvPr/>
        </p:nvSpPr>
        <p:spPr>
          <a:xfrm>
            <a:off x="196553" y="87841"/>
            <a:ext cx="8648344" cy="71189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a:solidFill>
                  <a:schemeClr val="dk1"/>
                </a:solidFill>
                <a:latin typeface="Calibri"/>
                <a:ea typeface="Calibri"/>
                <a:cs typeface="Calibri"/>
                <a:sym typeface="Calibri"/>
              </a:rPr>
              <a:t>Legal Frameworks invoke CI implicitly</a:t>
            </a:r>
            <a:endParaRPr sz="2400" b="0" i="0" u="none" strike="noStrike" cap="none">
              <a:solidFill>
                <a:schemeClr val="dk1"/>
              </a:solidFill>
              <a:latin typeface="Calibri"/>
              <a:ea typeface="Calibri"/>
              <a:cs typeface="Calibri"/>
              <a:sym typeface="Calibri"/>
            </a:endParaRPr>
          </a:p>
        </p:txBody>
      </p:sp>
      <p:sp>
        <p:nvSpPr>
          <p:cNvPr id="308" name="Google Shape;308;p58"/>
          <p:cNvSpPr txBox="1"/>
          <p:nvPr/>
        </p:nvSpPr>
        <p:spPr>
          <a:xfrm>
            <a:off x="277738" y="602479"/>
            <a:ext cx="8229600" cy="1621564"/>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200"/>
              <a:buFont typeface="Arial"/>
              <a:buNone/>
            </a:pPr>
            <a:r>
              <a:rPr lang="en" sz="2200" b="0" i="0" u="none" strike="noStrike" cap="none">
                <a:solidFill>
                  <a:schemeClr val="dk1"/>
                </a:solidFill>
                <a:latin typeface="Calibri"/>
                <a:ea typeface="Calibri"/>
                <a:cs typeface="Calibri"/>
                <a:sym typeface="Calibri"/>
              </a:rPr>
              <a:t>Privacy conversations are often framed by </a:t>
            </a:r>
            <a:r>
              <a:rPr lang="en" sz="2200" b="0" i="1" u="none" strike="noStrike" cap="none">
                <a:solidFill>
                  <a:schemeClr val="dk1"/>
                </a:solidFill>
                <a:latin typeface="Calibri"/>
                <a:ea typeface="Calibri"/>
                <a:cs typeface="Calibri"/>
                <a:sym typeface="Calibri"/>
              </a:rPr>
              <a:t>expectations</a:t>
            </a:r>
            <a:r>
              <a:rPr lang="en" sz="2200" b="0" i="0" u="none" strike="noStrike" cap="none">
                <a:solidFill>
                  <a:schemeClr val="dk1"/>
                </a:solidFill>
                <a:latin typeface="Calibri"/>
                <a:ea typeface="Calibri"/>
                <a:cs typeface="Calibri"/>
                <a:sym typeface="Calibri"/>
              </a:rPr>
              <a:t> of privacy.  </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ts val="2200"/>
              <a:buFont typeface="Arial"/>
              <a:buNone/>
            </a:pPr>
            <a:r>
              <a:rPr lang="en" sz="2200" b="0" i="0" u="none" strike="noStrike" cap="none">
                <a:solidFill>
                  <a:schemeClr val="dk1"/>
                </a:solidFill>
                <a:latin typeface="Calibri"/>
                <a:ea typeface="Calibri"/>
                <a:cs typeface="Calibri"/>
                <a:sym typeface="Calibri"/>
              </a:rPr>
              <a:t>In fact, the “reasonable expectation of privacy” is a legal test crucial in defining scope of acceptable surveillance.</a:t>
            </a:r>
            <a:endParaRPr sz="2200" b="0" i="0" u="none" strike="noStrike" cap="none">
              <a:solidFill>
                <a:schemeClr val="dk1"/>
              </a:solidFill>
              <a:latin typeface="Calibri"/>
              <a:ea typeface="Calibri"/>
              <a:cs typeface="Calibri"/>
              <a:sym typeface="Calibri"/>
            </a:endParaRPr>
          </a:p>
        </p:txBody>
      </p:sp>
      <p:sp>
        <p:nvSpPr>
          <p:cNvPr id="309" name="Google Shape;309;p58"/>
          <p:cNvSpPr txBox="1"/>
          <p:nvPr/>
        </p:nvSpPr>
        <p:spPr>
          <a:xfrm>
            <a:off x="2787667" y="1910619"/>
            <a:ext cx="5881200" cy="11013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E36C09"/>
              </a:buClr>
              <a:buSzPts val="2000"/>
              <a:buFont typeface="Arial"/>
              <a:buNone/>
            </a:pPr>
            <a:r>
              <a:rPr lang="en" sz="2000" b="0" i="1" u="none" strike="noStrike" cap="none">
                <a:solidFill>
                  <a:srgbClr val="E36C09"/>
                </a:solidFill>
                <a:latin typeface="Calibri"/>
                <a:ea typeface="Calibri"/>
                <a:cs typeface="Calibri"/>
                <a:sym typeface="Calibri"/>
              </a:rPr>
              <a:t>Reasonable expectation </a:t>
            </a:r>
            <a:r>
              <a:rPr lang="en" sz="2000" b="0" i="0" u="none" strike="noStrike" cap="none">
                <a:solidFill>
                  <a:srgbClr val="E36C09"/>
                </a:solidFill>
                <a:latin typeface="Calibri"/>
                <a:ea typeface="Calibri"/>
                <a:cs typeface="Calibri"/>
                <a:sym typeface="Calibri"/>
              </a:rPr>
              <a:t>often comes down to </a:t>
            </a:r>
            <a:r>
              <a:rPr lang="en" sz="2000" b="0" i="1" u="none" strike="noStrike" cap="none">
                <a:solidFill>
                  <a:srgbClr val="E36C09"/>
                </a:solidFill>
                <a:latin typeface="Calibri"/>
                <a:ea typeface="Calibri"/>
                <a:cs typeface="Calibri"/>
                <a:sym typeface="Calibri"/>
              </a:rPr>
              <a:t>context</a:t>
            </a:r>
            <a:r>
              <a:rPr lang="en" sz="2000" b="0" i="0" u="none" strike="noStrike" cap="none">
                <a:solidFill>
                  <a:srgbClr val="E36C0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E36C09"/>
              </a:buClr>
              <a:buSzPts val="2000"/>
              <a:buFont typeface="Arial"/>
              <a:buNone/>
            </a:pPr>
            <a:r>
              <a:rPr lang="en" sz="2000" b="0" i="0" u="none" strike="noStrike" cap="none">
                <a:solidFill>
                  <a:srgbClr val="E36C09"/>
                </a:solidFill>
                <a:latin typeface="Calibri"/>
                <a:ea typeface="Calibri"/>
                <a:cs typeface="Calibri"/>
                <a:sym typeface="Calibri"/>
              </a:rPr>
              <a:t>	E.g., hotel room vs. street corner </a:t>
            </a:r>
            <a:endParaRPr sz="2000" b="0" i="1" u="none" strike="noStrike" cap="none">
              <a:solidFill>
                <a:srgbClr val="E36C09"/>
              </a:solidFill>
              <a:latin typeface="Calibri"/>
              <a:ea typeface="Calibri"/>
              <a:cs typeface="Calibri"/>
              <a:sym typeface="Calibri"/>
            </a:endParaRPr>
          </a:p>
        </p:txBody>
      </p:sp>
      <p:cxnSp>
        <p:nvCxnSpPr>
          <p:cNvPr id="310" name="Google Shape;310;p58"/>
          <p:cNvCxnSpPr/>
          <p:nvPr/>
        </p:nvCxnSpPr>
        <p:spPr>
          <a:xfrm flipH="1">
            <a:off x="1925861" y="1569437"/>
            <a:ext cx="975600" cy="1432800"/>
          </a:xfrm>
          <a:prstGeom prst="straightConnector1">
            <a:avLst/>
          </a:prstGeom>
          <a:noFill/>
          <a:ln w="28575" cap="flat" cmpd="sng">
            <a:solidFill>
              <a:srgbClr val="FF0000"/>
            </a:solidFill>
            <a:prstDash val="solid"/>
            <a:round/>
            <a:headEnd type="none" w="sm" len="sm"/>
            <a:tailEnd type="triangle" w="med" len="med"/>
          </a:ln>
          <a:effectLst>
            <a:outerShdw blurRad="40000" dist="23000" dir="5400000" rotWithShape="0">
              <a:srgbClr val="000000">
                <a:alpha val="34509"/>
              </a:srgbClr>
            </a:outerShdw>
          </a:effectLst>
        </p:spPr>
      </p:cxnSp>
      <p:sp>
        <p:nvSpPr>
          <p:cNvPr id="311" name="Google Shape;311;p58"/>
          <p:cNvSpPr txBox="1"/>
          <p:nvPr/>
        </p:nvSpPr>
        <p:spPr>
          <a:xfrm>
            <a:off x="483628" y="2881591"/>
            <a:ext cx="5689200" cy="4401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FF0000"/>
              </a:buClr>
              <a:buSzPts val="2200"/>
              <a:buFont typeface="Arial"/>
              <a:buNone/>
            </a:pPr>
            <a:r>
              <a:rPr lang="en" sz="2200" b="0" i="1" u="none" strike="noStrike" cap="none">
                <a:solidFill>
                  <a:srgbClr val="FF0000"/>
                </a:solidFill>
                <a:latin typeface="Calibri"/>
                <a:ea typeface="Calibri"/>
                <a:cs typeface="Calibri"/>
                <a:sym typeface="Calibri"/>
              </a:rPr>
              <a:t>Highly dynamic in today’s technology landscape!</a:t>
            </a:r>
            <a:endParaRPr sz="2200" b="0" i="1" u="none" strike="noStrike" cap="none">
              <a:solidFill>
                <a:srgbClr val="FF0000"/>
              </a:solidFill>
              <a:latin typeface="Calibri"/>
              <a:ea typeface="Calibri"/>
              <a:cs typeface="Calibri"/>
              <a:sym typeface="Calibri"/>
            </a:endParaRPr>
          </a:p>
        </p:txBody>
      </p:sp>
      <p:sp>
        <p:nvSpPr>
          <p:cNvPr id="312" name="Google Shape;312;p58"/>
          <p:cNvSpPr txBox="1"/>
          <p:nvPr/>
        </p:nvSpPr>
        <p:spPr>
          <a:xfrm>
            <a:off x="409072" y="3450615"/>
            <a:ext cx="8223300" cy="1156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005493"/>
              </a:buClr>
              <a:buSzPts val="1800"/>
              <a:buFont typeface="Arial"/>
              <a:buNone/>
            </a:pPr>
            <a:r>
              <a:rPr lang="en" sz="1800" b="0" i="0" u="none" strike="noStrike" cap="none">
                <a:solidFill>
                  <a:srgbClr val="005493"/>
                </a:solidFill>
                <a:latin typeface="Calibri"/>
                <a:ea typeface="Calibri"/>
                <a:cs typeface="Calibri"/>
                <a:sym typeface="Calibri"/>
              </a:rPr>
              <a:t>Walking down the street, one could argue you could expect to be watched.  But, should you also expect to be:</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5493"/>
              </a:buClr>
              <a:buSzPts val="1800"/>
              <a:buFont typeface="Arial"/>
              <a:buChar char="–"/>
            </a:pPr>
            <a:r>
              <a:rPr lang="en" sz="1800" b="0" i="0" u="none" strike="noStrike" cap="none">
                <a:solidFill>
                  <a:srgbClr val="005493"/>
                </a:solidFill>
                <a:latin typeface="Calibri"/>
                <a:ea typeface="Calibri"/>
                <a:cs typeface="Calibri"/>
                <a:sym typeface="Calibri"/>
              </a:rPr>
              <a:t>Identified (e.g., facial recognition) </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5493"/>
              </a:buClr>
              <a:buSzPts val="1800"/>
              <a:buFont typeface="Arial"/>
              <a:buChar char="–"/>
            </a:pPr>
            <a:r>
              <a:rPr lang="en" sz="1800" b="0" i="0" u="none" strike="noStrike" cap="none">
                <a:solidFill>
                  <a:srgbClr val="005493"/>
                </a:solidFill>
                <a:latin typeface="Calibri"/>
                <a:ea typeface="Calibri"/>
                <a:cs typeface="Calibri"/>
                <a:sym typeface="Calibri"/>
              </a:rPr>
              <a:t>Tracked (e.g., mobile-phone tracking)</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5493"/>
              </a:buClr>
              <a:buSzPts val="1800"/>
              <a:buFont typeface="Arial"/>
              <a:buChar char="–"/>
            </a:pPr>
            <a:r>
              <a:rPr lang="en" sz="1800" b="0" i="0" u="none" strike="noStrike" cap="none">
                <a:solidFill>
                  <a:srgbClr val="005493"/>
                </a:solidFill>
                <a:latin typeface="Calibri"/>
                <a:ea typeface="Calibri"/>
                <a:cs typeface="Calibri"/>
                <a:sym typeface="Calibri"/>
              </a:rPr>
              <a:t>Recorded (e.g., audio bugging, infrared cameras)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9"/>
          <p:cNvSpPr txBox="1">
            <a:spLocks noGrp="1"/>
          </p:cNvSpPr>
          <p:nvPr>
            <p:ph type="ctrTitle"/>
          </p:nvPr>
        </p:nvSpPr>
        <p:spPr>
          <a:xfrm>
            <a:off x="909075" y="909075"/>
            <a:ext cx="7353000" cy="2544600"/>
          </a:xfrm>
          <a:prstGeom prst="rect">
            <a:avLst/>
          </a:prstGeom>
          <a:noFill/>
          <a:ln>
            <a:noFill/>
          </a:ln>
        </p:spPr>
        <p:txBody>
          <a:bodyPr spcFirstLastPara="1" wrap="square" lIns="91425" tIns="91425" rIns="91425" bIns="91425" anchor="b" anchorCtr="0">
            <a:noAutofit/>
          </a:bodyPr>
          <a:lstStyle/>
          <a:p>
            <a:pPr marL="0" lvl="1" indent="0" algn="l" rtl="0">
              <a:spcBef>
                <a:spcPts val="0"/>
              </a:spcBef>
              <a:spcAft>
                <a:spcPts val="0"/>
              </a:spcAft>
              <a:buSzPts val="1800"/>
              <a:buNone/>
            </a:pPr>
            <a:r>
              <a:rPr lang="en" sz="2800" i="1">
                <a:solidFill>
                  <a:srgbClr val="000000"/>
                </a:solidFill>
              </a:rPr>
              <a:t>On the Internet, you might share information in a public forum. But, should you </a:t>
            </a:r>
            <a:r>
              <a:rPr lang="en" sz="2800" i="1" u="sng">
                <a:solidFill>
                  <a:srgbClr val="000000"/>
                </a:solidFill>
              </a:rPr>
              <a:t>expect</a:t>
            </a:r>
            <a:r>
              <a:rPr lang="en" sz="2800" i="1">
                <a:solidFill>
                  <a:srgbClr val="000000"/>
                </a:solidFill>
              </a:rPr>
              <a:t> this information be harvested, aggregated, analyzed, and used for specific purposes (not intended by you)?</a:t>
            </a:r>
            <a:endParaRPr sz="2800" i="1">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04521"/>
            <a:ext cx="7772400" cy="1102519"/>
          </a:xfrm>
        </p:spPr>
        <p:txBody>
          <a:bodyPr/>
          <a:lstStyle/>
          <a:p>
            <a:r>
              <a:rPr lang="en-US" dirty="0"/>
              <a:t>Laws and Directives</a:t>
            </a:r>
          </a:p>
        </p:txBody>
      </p:sp>
      <p:sp>
        <p:nvSpPr>
          <p:cNvPr id="3" name="Subtitle 2"/>
          <p:cNvSpPr>
            <a:spLocks noGrp="1"/>
          </p:cNvSpPr>
          <p:nvPr>
            <p:ph type="subTitle" idx="1"/>
          </p:nvPr>
        </p:nvSpPr>
        <p:spPr>
          <a:xfrm>
            <a:off x="1371600" y="2571750"/>
            <a:ext cx="6400800" cy="1827722"/>
          </a:xfrm>
        </p:spPr>
        <p:txBody>
          <a:bodyPr/>
          <a:lstStyle/>
          <a:p>
            <a:r>
              <a:rPr lang="en-US" dirty="0"/>
              <a:t>The “how to collect data”</a:t>
            </a:r>
          </a:p>
          <a:p>
            <a:r>
              <a:rPr lang="en-US" dirty="0"/>
              <a:t>Guidelines</a:t>
            </a:r>
          </a:p>
        </p:txBody>
      </p:sp>
    </p:spTree>
    <p:extLst>
      <p:ext uri="{BB962C8B-B14F-4D97-AF65-F5344CB8AC3E}">
        <p14:creationId xmlns:p14="http://schemas.microsoft.com/office/powerpoint/2010/main" val="69743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1;p51">
            <a:extLst>
              <a:ext uri="{FF2B5EF4-FFF2-40B4-BE49-F238E27FC236}">
                <a16:creationId xmlns:a16="http://schemas.microsoft.com/office/drawing/2014/main" id="{0BF0029C-CD16-5244-9329-2C33EF9BF73B}"/>
              </a:ext>
            </a:extLst>
          </p:cNvPr>
          <p:cNvSpPr txBox="1">
            <a:spLocks/>
          </p:cNvSpPr>
          <p:nvPr/>
        </p:nvSpPr>
        <p:spPr>
          <a:xfrm>
            <a:off x="582958" y="160343"/>
            <a:ext cx="7260300" cy="533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5200"/>
            </a:pPr>
            <a:r>
              <a:rPr lang="en-US" sz="2800" dirty="0"/>
              <a:t>Privacy Law and Policy</a:t>
            </a:r>
            <a:endParaRPr lang="en-US" dirty="0"/>
          </a:p>
        </p:txBody>
      </p:sp>
      <p:sp>
        <p:nvSpPr>
          <p:cNvPr id="3" name="TextBox 2">
            <a:extLst>
              <a:ext uri="{FF2B5EF4-FFF2-40B4-BE49-F238E27FC236}">
                <a16:creationId xmlns:a16="http://schemas.microsoft.com/office/drawing/2014/main" id="{883517D2-3749-2142-80CA-EF0463813F3F}"/>
              </a:ext>
            </a:extLst>
          </p:cNvPr>
          <p:cNvSpPr txBox="1"/>
          <p:nvPr/>
        </p:nvSpPr>
        <p:spPr>
          <a:xfrm>
            <a:off x="0" y="4839643"/>
            <a:ext cx="8585735" cy="246221"/>
          </a:xfrm>
          <a:prstGeom prst="rect">
            <a:avLst/>
          </a:prstGeom>
          <a:noFill/>
        </p:spPr>
        <p:txBody>
          <a:bodyPr wrap="square" rtlCol="0">
            <a:spAutoFit/>
          </a:bodyPr>
          <a:lstStyle/>
          <a:p>
            <a:r>
              <a:rPr lang="en-US" sz="1000" dirty="0"/>
              <a:t>Bart van der </a:t>
            </a:r>
            <a:r>
              <a:rPr lang="en-US" sz="1000" dirty="0" err="1"/>
              <a:t>Sloot</a:t>
            </a:r>
            <a:r>
              <a:rPr lang="en-US" sz="1000" dirty="0"/>
              <a:t>. “Privacy from a Legal Perspective.” </a:t>
            </a:r>
            <a:r>
              <a:rPr lang="en-US" sz="1000" u="sng" dirty="0">
                <a:hlinkClick r:id="rId2"/>
              </a:rPr>
              <a:t>https://ssrn.com/abstract=3299047</a:t>
            </a:r>
            <a:endParaRPr lang="en-US" sz="1000" dirty="0"/>
          </a:p>
        </p:txBody>
      </p:sp>
      <p:sp>
        <p:nvSpPr>
          <p:cNvPr id="4" name="Google Shape;267;p52">
            <a:extLst>
              <a:ext uri="{FF2B5EF4-FFF2-40B4-BE49-F238E27FC236}">
                <a16:creationId xmlns:a16="http://schemas.microsoft.com/office/drawing/2014/main" id="{031FC288-AA5D-E045-8111-7F49CCDC60D0}"/>
              </a:ext>
            </a:extLst>
          </p:cNvPr>
          <p:cNvSpPr txBox="1"/>
          <p:nvPr/>
        </p:nvSpPr>
        <p:spPr>
          <a:xfrm>
            <a:off x="113384" y="1041284"/>
            <a:ext cx="8693731" cy="3325116"/>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pPr>
            <a:r>
              <a:rPr lang="en-US" sz="2000" dirty="0">
                <a:solidFill>
                  <a:schemeClr val="dk1"/>
                </a:solidFill>
                <a:latin typeface="Calibri"/>
                <a:ea typeface="Calibri"/>
                <a:cs typeface="Calibri"/>
                <a:sym typeface="Wingdings" pitchFamily="2" charset="2"/>
              </a:rPr>
              <a:t></a:t>
            </a:r>
            <a:r>
              <a:rPr lang="en-US" sz="2000" dirty="0">
                <a:solidFill>
                  <a:schemeClr val="dk1"/>
                </a:solidFill>
                <a:latin typeface="Calibri"/>
                <a:ea typeface="Calibri"/>
                <a:cs typeface="Calibri"/>
                <a:sym typeface="Calibri"/>
              </a:rPr>
              <a:t>Privacy is perhaps the oldest legal principle. Function: protect citizens from states entering the private domain.</a:t>
            </a:r>
          </a:p>
          <a:p>
            <a:pPr marR="0" lvl="0" algn="l" rtl="0">
              <a:lnSpc>
                <a:spcPct val="100000"/>
              </a:lnSpc>
              <a:spcBef>
                <a:spcPts val="0"/>
              </a:spcBef>
              <a:spcAft>
                <a:spcPts val="0"/>
              </a:spcAft>
            </a:pPr>
            <a:r>
              <a:rPr lang="en-US" sz="2000" dirty="0">
                <a:solidFill>
                  <a:schemeClr val="dk1"/>
                </a:solidFill>
                <a:latin typeface="Calibri"/>
                <a:ea typeface="Calibri"/>
                <a:cs typeface="Calibri"/>
                <a:sym typeface="Calibri"/>
              </a:rPr>
              <a:t>Van der </a:t>
            </a:r>
            <a:r>
              <a:rPr lang="en-US" sz="2000" dirty="0" err="1">
                <a:solidFill>
                  <a:schemeClr val="dk1"/>
                </a:solidFill>
                <a:latin typeface="Calibri"/>
                <a:ea typeface="Calibri"/>
                <a:cs typeface="Calibri"/>
                <a:sym typeface="Calibri"/>
              </a:rPr>
              <a:t>Sloot</a:t>
            </a:r>
            <a:r>
              <a:rPr lang="en-US" sz="2000" dirty="0">
                <a:solidFill>
                  <a:schemeClr val="dk1"/>
                </a:solidFill>
                <a:latin typeface="Calibri"/>
                <a:ea typeface="Calibri"/>
                <a:cs typeface="Calibri"/>
                <a:sym typeface="Calibri"/>
              </a:rPr>
              <a:t> compares where privacy is protected within the Constitutions of various European nations. In the US: </a:t>
            </a:r>
          </a:p>
          <a:p>
            <a:pPr lvl="0"/>
            <a:r>
              <a:rPr lang="en" sz="2000" i="1" dirty="0">
                <a:solidFill>
                  <a:schemeClr val="dk1"/>
                </a:solidFill>
                <a:latin typeface="Calibri"/>
                <a:ea typeface="Calibri"/>
                <a:cs typeface="Calibri"/>
                <a:sym typeface="Calibri"/>
              </a:rPr>
              <a:t>‣ </a:t>
            </a:r>
            <a:r>
              <a:rPr lang="en-US" sz="2000" dirty="0">
                <a:solidFill>
                  <a:schemeClr val="dk1"/>
                </a:solidFill>
                <a:latin typeface="Calibri"/>
                <a:ea typeface="Calibri"/>
                <a:cs typeface="Calibri"/>
                <a:sym typeface="Calibri"/>
              </a:rPr>
              <a:t>1</a:t>
            </a:r>
            <a:r>
              <a:rPr lang="en-US" sz="2000" baseline="30000" dirty="0">
                <a:solidFill>
                  <a:schemeClr val="dk1"/>
                </a:solidFill>
                <a:latin typeface="Calibri"/>
                <a:ea typeface="Calibri"/>
                <a:cs typeface="Calibri"/>
                <a:sym typeface="Calibri"/>
              </a:rPr>
              <a:t>st</a:t>
            </a:r>
            <a:r>
              <a:rPr lang="en-US" sz="2000" dirty="0">
                <a:solidFill>
                  <a:schemeClr val="dk1"/>
                </a:solidFill>
                <a:latin typeface="Calibri"/>
                <a:ea typeface="Calibri"/>
                <a:cs typeface="Calibri"/>
                <a:sym typeface="Calibri"/>
              </a:rPr>
              <a:t>, 4</a:t>
            </a:r>
            <a:r>
              <a:rPr lang="en-US" sz="2000" baseline="30000" dirty="0">
                <a:solidFill>
                  <a:schemeClr val="dk1"/>
                </a:solidFill>
                <a:latin typeface="Calibri"/>
                <a:ea typeface="Calibri"/>
                <a:cs typeface="Calibri"/>
                <a:sym typeface="Calibri"/>
              </a:rPr>
              <a:t>th</a:t>
            </a:r>
            <a:r>
              <a:rPr lang="en-US" sz="2000" dirty="0">
                <a:solidFill>
                  <a:schemeClr val="dk1"/>
                </a:solidFill>
                <a:latin typeface="Calibri"/>
                <a:ea typeface="Calibri"/>
                <a:cs typeface="Calibri"/>
                <a:sym typeface="Calibri"/>
              </a:rPr>
              <a:t>, 5</a:t>
            </a:r>
            <a:r>
              <a:rPr lang="en-US" sz="2000" baseline="30000" dirty="0">
                <a:solidFill>
                  <a:schemeClr val="dk1"/>
                </a:solidFill>
                <a:latin typeface="Calibri"/>
                <a:ea typeface="Calibri"/>
                <a:cs typeface="Calibri"/>
                <a:sym typeface="Calibri"/>
              </a:rPr>
              <a:t>th</a:t>
            </a:r>
            <a:r>
              <a:rPr lang="en-US" sz="2000" dirty="0">
                <a:solidFill>
                  <a:schemeClr val="dk1"/>
                </a:solidFill>
                <a:latin typeface="Calibri"/>
                <a:ea typeface="Calibri"/>
                <a:cs typeface="Calibri"/>
                <a:sym typeface="Calibri"/>
              </a:rPr>
              <a:t>, 9</a:t>
            </a:r>
            <a:r>
              <a:rPr lang="en-US" sz="2000" baseline="30000" dirty="0">
                <a:solidFill>
                  <a:schemeClr val="dk1"/>
                </a:solidFill>
                <a:latin typeface="Calibri"/>
                <a:ea typeface="Calibri"/>
                <a:cs typeface="Calibri"/>
                <a:sym typeface="Calibri"/>
              </a:rPr>
              <a:t>th</a:t>
            </a:r>
            <a:r>
              <a:rPr lang="en-US" sz="2000" dirty="0">
                <a:solidFill>
                  <a:schemeClr val="dk1"/>
                </a:solidFill>
                <a:latin typeface="Calibri"/>
                <a:ea typeface="Calibri"/>
                <a:cs typeface="Calibri"/>
                <a:sym typeface="Calibri"/>
              </a:rPr>
              <a:t>, 14</a:t>
            </a:r>
            <a:r>
              <a:rPr lang="en-US" sz="2000" baseline="30000" dirty="0">
                <a:solidFill>
                  <a:schemeClr val="dk1"/>
                </a:solidFill>
                <a:latin typeface="Calibri"/>
                <a:ea typeface="Calibri"/>
                <a:cs typeface="Calibri"/>
                <a:sym typeface="Calibri"/>
              </a:rPr>
              <a:t>th</a:t>
            </a:r>
            <a:r>
              <a:rPr lang="en-US" sz="2000" dirty="0">
                <a:solidFill>
                  <a:schemeClr val="dk1"/>
                </a:solidFill>
                <a:latin typeface="Calibri"/>
                <a:ea typeface="Calibri"/>
                <a:cs typeface="Calibri"/>
                <a:sym typeface="Calibri"/>
              </a:rPr>
              <a:t> amendments to US Constitution</a:t>
            </a:r>
          </a:p>
          <a:p>
            <a:pPr lvl="0"/>
            <a:r>
              <a:rPr lang="en" sz="2000" i="1" dirty="0">
                <a:solidFill>
                  <a:schemeClr val="dk1"/>
                </a:solidFill>
                <a:latin typeface="Calibri"/>
                <a:ea typeface="Calibri"/>
                <a:cs typeface="Calibri"/>
                <a:sym typeface="Calibri"/>
              </a:rPr>
              <a:t>‣ </a:t>
            </a:r>
            <a:r>
              <a:rPr lang="en" sz="2000" dirty="0">
                <a:solidFill>
                  <a:schemeClr val="dk1"/>
                </a:solidFill>
                <a:latin typeface="Calibri"/>
                <a:ea typeface="Calibri"/>
                <a:cs typeface="Calibri"/>
                <a:sym typeface="Calibri"/>
              </a:rPr>
              <a:t>State Constitutions</a:t>
            </a:r>
            <a:endParaRPr lang="en-US" sz="2000" dirty="0">
              <a:solidFill>
                <a:schemeClr val="dk1"/>
              </a:solidFill>
              <a:latin typeface="Calibri"/>
              <a:ea typeface="Calibri"/>
              <a:cs typeface="Calibri"/>
              <a:sym typeface="Calibri"/>
            </a:endParaRPr>
          </a:p>
          <a:p>
            <a:pPr lvl="0"/>
            <a:r>
              <a:rPr lang="en" sz="2000" i="1" dirty="0">
                <a:solidFill>
                  <a:schemeClr val="dk1"/>
                </a:solidFill>
                <a:latin typeface="Calibri"/>
                <a:ea typeface="Calibri"/>
                <a:cs typeface="Calibri"/>
                <a:sym typeface="Calibri"/>
              </a:rPr>
              <a:t>‣ </a:t>
            </a:r>
            <a:r>
              <a:rPr lang="en" sz="2000" dirty="0">
                <a:solidFill>
                  <a:schemeClr val="dk1"/>
                </a:solidFill>
                <a:latin typeface="Calibri"/>
                <a:ea typeface="Calibri"/>
                <a:cs typeface="Calibri"/>
                <a:sym typeface="Calibri"/>
              </a:rPr>
              <a:t>Federal Laws (FTC, COPPA, HIPAA)</a:t>
            </a:r>
          </a:p>
          <a:p>
            <a:pPr lvl="0"/>
            <a:r>
              <a:rPr lang="en" sz="2000" i="1" dirty="0">
                <a:solidFill>
                  <a:schemeClr val="dk1"/>
                </a:solidFill>
                <a:latin typeface="Calibri"/>
                <a:ea typeface="Calibri"/>
                <a:cs typeface="Calibri"/>
                <a:sym typeface="Calibri"/>
              </a:rPr>
              <a:t>‣ </a:t>
            </a:r>
            <a:r>
              <a:rPr lang="en" sz="2000" dirty="0">
                <a:solidFill>
                  <a:schemeClr val="dk1"/>
                </a:solidFill>
                <a:latin typeface="Calibri"/>
                <a:ea typeface="Calibri"/>
                <a:cs typeface="Calibri"/>
                <a:sym typeface="Calibri"/>
              </a:rPr>
              <a:t>State Laws (e.g., California Electronic Communications Privacy Act)</a:t>
            </a:r>
          </a:p>
          <a:p>
            <a:pPr lvl="0"/>
            <a:r>
              <a:rPr lang="en" sz="2000" i="1" dirty="0">
                <a:solidFill>
                  <a:schemeClr val="dk1"/>
                </a:solidFill>
                <a:latin typeface="Calibri"/>
                <a:ea typeface="Calibri"/>
                <a:cs typeface="Calibri"/>
                <a:sym typeface="Calibri"/>
              </a:rPr>
              <a:t>‣ </a:t>
            </a:r>
            <a:r>
              <a:rPr lang="en" sz="2000" dirty="0">
                <a:solidFill>
                  <a:schemeClr val="dk1"/>
                </a:solidFill>
                <a:latin typeface="Calibri"/>
                <a:ea typeface="Calibri"/>
                <a:cs typeface="Calibri"/>
                <a:sym typeface="Calibri"/>
              </a:rPr>
              <a:t>Supreme court cases</a:t>
            </a:r>
          </a:p>
          <a:p>
            <a:pPr lvl="0"/>
            <a:endParaRPr lang="en-US" sz="2000" dirty="0">
              <a:solidFill>
                <a:schemeClr val="dk1"/>
              </a:solidFill>
              <a:latin typeface="Calibri"/>
              <a:ea typeface="Calibri"/>
              <a:cs typeface="Calibri"/>
              <a:sym typeface="Calibri"/>
            </a:endParaRPr>
          </a:p>
          <a:p>
            <a:pPr marR="0" lvl="0" algn="l" rtl="0">
              <a:lnSpc>
                <a:spcPct val="100000"/>
              </a:lnSpc>
              <a:spcBef>
                <a:spcPts val="0"/>
              </a:spcBef>
              <a:spcAft>
                <a:spcPts val="0"/>
              </a:spcAft>
            </a:pPr>
            <a:endParaRPr lang="en" sz="2000" dirty="0">
              <a:solidFill>
                <a:schemeClr val="dk1"/>
              </a:solidFill>
              <a:latin typeface="Calibri"/>
              <a:ea typeface="Calibri"/>
              <a:cs typeface="Calibri"/>
              <a:sym typeface="Calibri"/>
            </a:endParaRPr>
          </a:p>
        </p:txBody>
      </p:sp>
      <p:sp>
        <p:nvSpPr>
          <p:cNvPr id="5" name="Rectangle 4">
            <a:extLst>
              <a:ext uri="{FF2B5EF4-FFF2-40B4-BE49-F238E27FC236}">
                <a16:creationId xmlns:a16="http://schemas.microsoft.com/office/drawing/2014/main" id="{8D5F80AF-C36E-F546-9070-9AD3B45D9DF4}"/>
              </a:ext>
            </a:extLst>
          </p:cNvPr>
          <p:cNvSpPr/>
          <p:nvPr/>
        </p:nvSpPr>
        <p:spPr>
          <a:xfrm>
            <a:off x="4783511" y="650350"/>
            <a:ext cx="4360489" cy="307777"/>
          </a:xfrm>
          <a:prstGeom prst="rect">
            <a:avLst/>
          </a:prstGeom>
        </p:spPr>
        <p:txBody>
          <a:bodyPr wrap="none">
            <a:spAutoFit/>
          </a:bodyPr>
          <a:lstStyle/>
          <a:p>
            <a:pPr lvl="0"/>
            <a:r>
              <a:rPr lang="en-US" i="1" dirty="0">
                <a:solidFill>
                  <a:schemeClr val="dk1"/>
                </a:solidFill>
                <a:latin typeface="Calibri"/>
                <a:ea typeface="Calibri"/>
                <a:cs typeface="Calibri"/>
                <a:sym typeface="Calibri"/>
              </a:rPr>
              <a:t>D</a:t>
            </a:r>
            <a:r>
              <a:rPr lang="en" i="1" dirty="0" err="1">
                <a:solidFill>
                  <a:schemeClr val="dk1"/>
                </a:solidFill>
                <a:latin typeface="Calibri"/>
                <a:ea typeface="Calibri"/>
                <a:cs typeface="Calibri"/>
                <a:sym typeface="Calibri"/>
              </a:rPr>
              <a:t>isclaimer</a:t>
            </a:r>
            <a:r>
              <a:rPr lang="en" i="1" dirty="0">
                <a:solidFill>
                  <a:schemeClr val="dk1"/>
                </a:solidFill>
                <a:latin typeface="Calibri"/>
                <a:ea typeface="Calibri"/>
                <a:cs typeface="Calibri"/>
                <a:sym typeface="Calibri"/>
              </a:rPr>
              <a:t>: We take a ’Western’ perspective (US/Europe)</a:t>
            </a:r>
          </a:p>
        </p:txBody>
      </p:sp>
    </p:spTree>
    <p:extLst>
      <p:ext uri="{BB962C8B-B14F-4D97-AF65-F5344CB8AC3E}">
        <p14:creationId xmlns:p14="http://schemas.microsoft.com/office/powerpoint/2010/main" val="915619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FAIR INFORMATION PRACTICE PRINCIPLES</a:t>
            </a:r>
          </a:p>
        </p:txBody>
      </p:sp>
    </p:spTree>
    <p:extLst>
      <p:ext uri="{BB962C8B-B14F-4D97-AF65-F5344CB8AC3E}">
        <p14:creationId xmlns:p14="http://schemas.microsoft.com/office/powerpoint/2010/main" val="276804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1;p51">
            <a:extLst>
              <a:ext uri="{FF2B5EF4-FFF2-40B4-BE49-F238E27FC236}">
                <a16:creationId xmlns:a16="http://schemas.microsoft.com/office/drawing/2014/main" id="{0BF0029C-CD16-5244-9329-2C33EF9BF73B}"/>
              </a:ext>
            </a:extLst>
          </p:cNvPr>
          <p:cNvSpPr txBox="1">
            <a:spLocks/>
          </p:cNvSpPr>
          <p:nvPr/>
        </p:nvSpPr>
        <p:spPr>
          <a:xfrm>
            <a:off x="361576" y="169968"/>
            <a:ext cx="8002777" cy="533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5200"/>
            </a:pPr>
            <a:r>
              <a:rPr lang="en-US" sz="2200" dirty="0"/>
              <a:t>Fair Information Practices (FIPs) </a:t>
            </a:r>
            <a:r>
              <a:rPr lang="en-US" sz="2200" dirty="0">
                <a:sym typeface="Wingdings" pitchFamily="2" charset="2"/>
              </a:rPr>
              <a:t></a:t>
            </a:r>
            <a:r>
              <a:rPr lang="en-US" sz="2200" dirty="0"/>
              <a:t> The Privacy Act (1974)</a:t>
            </a:r>
          </a:p>
        </p:txBody>
      </p:sp>
      <p:sp>
        <p:nvSpPr>
          <p:cNvPr id="3" name="TextBox 2">
            <a:extLst>
              <a:ext uri="{FF2B5EF4-FFF2-40B4-BE49-F238E27FC236}">
                <a16:creationId xmlns:a16="http://schemas.microsoft.com/office/drawing/2014/main" id="{883517D2-3749-2142-80CA-EF0463813F3F}"/>
              </a:ext>
            </a:extLst>
          </p:cNvPr>
          <p:cNvSpPr txBox="1"/>
          <p:nvPr/>
        </p:nvSpPr>
        <p:spPr>
          <a:xfrm>
            <a:off x="0" y="4724140"/>
            <a:ext cx="8585735" cy="553998"/>
          </a:xfrm>
          <a:prstGeom prst="rect">
            <a:avLst/>
          </a:prstGeom>
          <a:noFill/>
        </p:spPr>
        <p:txBody>
          <a:bodyPr wrap="square" rtlCol="0">
            <a:spAutoFit/>
          </a:bodyPr>
          <a:lstStyle/>
          <a:p>
            <a:r>
              <a:rPr lang="en-US" sz="1000" dirty="0"/>
              <a:t>U.S. Department of Health, Education and Welfare, Report of the Secretary’s Advisory Committee on Automated Personal Data Systems, Records, Computer, and the Rights of Citizens (1973). </a:t>
            </a:r>
          </a:p>
          <a:p>
            <a:endParaRPr lang="en-US" sz="1000" dirty="0"/>
          </a:p>
        </p:txBody>
      </p:sp>
      <p:sp>
        <p:nvSpPr>
          <p:cNvPr id="4" name="Google Shape;267;p52">
            <a:extLst>
              <a:ext uri="{FF2B5EF4-FFF2-40B4-BE49-F238E27FC236}">
                <a16:creationId xmlns:a16="http://schemas.microsoft.com/office/drawing/2014/main" id="{031FC288-AA5D-E045-8111-7F49CCDC60D0}"/>
              </a:ext>
            </a:extLst>
          </p:cNvPr>
          <p:cNvSpPr txBox="1"/>
          <p:nvPr/>
        </p:nvSpPr>
        <p:spPr>
          <a:xfrm>
            <a:off x="113384" y="877654"/>
            <a:ext cx="8693731" cy="3325116"/>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AutoNum type="arabicPeriod"/>
            </a:pPr>
            <a:r>
              <a:rPr lang="en-US" sz="1800" dirty="0">
                <a:solidFill>
                  <a:schemeClr val="dk1"/>
                </a:solidFill>
                <a:latin typeface="Calibri"/>
                <a:ea typeface="Calibri"/>
                <a:cs typeface="Calibri"/>
                <a:sym typeface="Wingdings" pitchFamily="2" charset="2"/>
              </a:rPr>
              <a:t>There must be no personal data record-keeping systems whose very existence is secret.  </a:t>
            </a:r>
            <a:r>
              <a:rPr lang="en-US" sz="1800" dirty="0">
                <a:solidFill>
                  <a:srgbClr val="FF0000"/>
                </a:solidFill>
                <a:latin typeface="Calibri"/>
                <a:ea typeface="Calibri"/>
                <a:cs typeface="Calibri"/>
                <a:sym typeface="Wingdings" pitchFamily="2" charset="2"/>
              </a:rPr>
              <a:t>Transparency</a:t>
            </a:r>
          </a:p>
          <a:p>
            <a:pPr marL="457200" marR="0" lvl="0" indent="-457200" algn="l" rtl="0">
              <a:lnSpc>
                <a:spcPct val="100000"/>
              </a:lnSpc>
              <a:spcBef>
                <a:spcPts val="0"/>
              </a:spcBef>
              <a:spcAft>
                <a:spcPts val="0"/>
              </a:spcAft>
              <a:buAutoNum type="arabicPeriod"/>
            </a:pPr>
            <a:r>
              <a:rPr lang="en-US" sz="1800" dirty="0">
                <a:solidFill>
                  <a:schemeClr val="dk1"/>
                </a:solidFill>
                <a:latin typeface="Calibri"/>
                <a:ea typeface="Calibri"/>
                <a:cs typeface="Calibri"/>
                <a:sym typeface="Wingdings" pitchFamily="2" charset="2"/>
              </a:rPr>
              <a:t>There must be a way for a person to find out what information about the person is in a record and how it is used.   </a:t>
            </a:r>
            <a:r>
              <a:rPr lang="en-US" sz="1800" dirty="0">
                <a:solidFill>
                  <a:srgbClr val="FF0000"/>
                </a:solidFill>
                <a:latin typeface="Calibri"/>
                <a:ea typeface="Calibri"/>
                <a:cs typeface="Calibri"/>
                <a:sym typeface="Wingdings" pitchFamily="2" charset="2"/>
              </a:rPr>
              <a:t>Use limitation</a:t>
            </a:r>
          </a:p>
          <a:p>
            <a:pPr marL="457200" marR="0" lvl="0" indent="-457200" algn="l" rtl="0">
              <a:lnSpc>
                <a:spcPct val="100000"/>
              </a:lnSpc>
              <a:spcBef>
                <a:spcPts val="0"/>
              </a:spcBef>
              <a:spcAft>
                <a:spcPts val="0"/>
              </a:spcAft>
              <a:buAutoNum type="arabicPeriod"/>
            </a:pPr>
            <a:r>
              <a:rPr lang="en-US" sz="1800" dirty="0">
                <a:solidFill>
                  <a:schemeClr val="dk1"/>
                </a:solidFill>
                <a:latin typeface="Calibri"/>
                <a:ea typeface="Calibri"/>
                <a:cs typeface="Calibri"/>
                <a:sym typeface="Wingdings" pitchFamily="2" charset="2"/>
              </a:rPr>
              <a:t>There must be a way for a person to prevent information about the person that was obtained for one purpose from being used or made available for other purposes without the person’s consent.   </a:t>
            </a:r>
            <a:r>
              <a:rPr lang="en-US" sz="1800" dirty="0">
                <a:solidFill>
                  <a:srgbClr val="FF0000"/>
                </a:solidFill>
                <a:latin typeface="Calibri"/>
                <a:ea typeface="Calibri"/>
                <a:cs typeface="Calibri"/>
                <a:sym typeface="Wingdings" pitchFamily="2" charset="2"/>
              </a:rPr>
              <a:t>Access and correction</a:t>
            </a:r>
          </a:p>
          <a:p>
            <a:pPr marL="457200" marR="0" lvl="0" indent="-457200" algn="l" rtl="0">
              <a:lnSpc>
                <a:spcPct val="100000"/>
              </a:lnSpc>
              <a:spcBef>
                <a:spcPts val="0"/>
              </a:spcBef>
              <a:spcAft>
                <a:spcPts val="0"/>
              </a:spcAft>
              <a:buAutoNum type="arabicPeriod"/>
            </a:pPr>
            <a:r>
              <a:rPr lang="en-US" sz="1800" dirty="0">
                <a:solidFill>
                  <a:schemeClr val="dk1"/>
                </a:solidFill>
                <a:latin typeface="Calibri"/>
                <a:ea typeface="Calibri"/>
                <a:cs typeface="Calibri"/>
                <a:sym typeface="Wingdings" pitchFamily="2" charset="2"/>
              </a:rPr>
              <a:t>There must be a way for a person to correct or amend a record of identifiable information about the person.   </a:t>
            </a:r>
            <a:r>
              <a:rPr lang="en-US" sz="1800" dirty="0">
                <a:solidFill>
                  <a:srgbClr val="FF0000"/>
                </a:solidFill>
                <a:latin typeface="Calibri"/>
                <a:ea typeface="Calibri"/>
                <a:cs typeface="Calibri"/>
                <a:sym typeface="Wingdings" pitchFamily="2" charset="2"/>
              </a:rPr>
              <a:t>Data quality</a:t>
            </a:r>
          </a:p>
          <a:p>
            <a:pPr marL="457200" marR="0" lvl="0" indent="-457200" algn="l" rtl="0">
              <a:lnSpc>
                <a:spcPct val="100000"/>
              </a:lnSpc>
              <a:spcBef>
                <a:spcPts val="0"/>
              </a:spcBef>
              <a:spcAft>
                <a:spcPts val="0"/>
              </a:spcAft>
              <a:buAutoNum type="arabicPeriod"/>
            </a:pPr>
            <a:r>
              <a:rPr lang="en-US" sz="1800" dirty="0">
                <a:solidFill>
                  <a:schemeClr val="dk1"/>
                </a:solidFill>
                <a:latin typeface="Calibri"/>
                <a:ea typeface="Calibri"/>
                <a:cs typeface="Calibri"/>
                <a:sym typeface="Wingdings" pitchFamily="2" charset="2"/>
              </a:rPr>
              <a:t>Any organization creating, maintaining, using, or disseminating records of identifiable personal data must assure the reliability of the data for their intended use and must take precautions to prevent misuses of the data.   </a:t>
            </a:r>
            <a:r>
              <a:rPr lang="en-US" sz="1800" dirty="0">
                <a:solidFill>
                  <a:srgbClr val="FF0000"/>
                </a:solidFill>
                <a:latin typeface="Calibri"/>
                <a:ea typeface="Calibri"/>
                <a:cs typeface="Calibri"/>
                <a:sym typeface="Wingdings" pitchFamily="2" charset="2"/>
              </a:rPr>
              <a:t>Security</a:t>
            </a:r>
            <a:endParaRPr lang="en-US" sz="1800" dirty="0">
              <a:solidFill>
                <a:srgbClr val="FF0000"/>
              </a:solidFill>
              <a:latin typeface="Calibri"/>
              <a:ea typeface="Calibri"/>
              <a:cs typeface="Calibri"/>
              <a:sym typeface="Calibri"/>
            </a:endParaRPr>
          </a:p>
          <a:p>
            <a:pPr marR="0" lvl="0" algn="l" rtl="0">
              <a:lnSpc>
                <a:spcPct val="100000"/>
              </a:lnSpc>
              <a:spcBef>
                <a:spcPts val="0"/>
              </a:spcBef>
              <a:spcAft>
                <a:spcPts val="0"/>
              </a:spcAft>
            </a:pPr>
            <a:endParaRPr lang="en"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792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073AF4A-B1BE-E542-97F8-CA7C0902A3DD}"/>
              </a:ext>
            </a:extLst>
          </p:cNvPr>
          <p:cNvSpPr>
            <a:spLocks noGrp="1"/>
          </p:cNvSpPr>
          <p:nvPr>
            <p:ph type="body" idx="1"/>
          </p:nvPr>
        </p:nvSpPr>
        <p:spPr>
          <a:xfrm>
            <a:off x="0" y="114300"/>
            <a:ext cx="8458200" cy="3505200"/>
          </a:xfrm>
        </p:spPr>
        <p:txBody>
          <a:bodyPr/>
          <a:lstStyle/>
          <a:p>
            <a:r>
              <a:rPr lang="en-US" sz="2800" dirty="0">
                <a:solidFill>
                  <a:schemeClr val="tx1"/>
                </a:solidFill>
              </a:rPr>
              <a:t>Logistics,</a:t>
            </a:r>
          </a:p>
          <a:p>
            <a:r>
              <a:rPr lang="en-US" sz="2800" dirty="0">
                <a:solidFill>
                  <a:schemeClr val="tx1"/>
                </a:solidFill>
              </a:rPr>
              <a:t>Groups, etc.</a:t>
            </a:r>
          </a:p>
          <a:p>
            <a:r>
              <a:rPr lang="en-US" sz="2400" dirty="0">
                <a:solidFill>
                  <a:schemeClr val="tx1"/>
                </a:solidFill>
                <a:hlinkClick r:id="rId2"/>
              </a:rPr>
              <a:t>https://docs.google.com/document/d/1TYMT4HfcAcw4HR930UufaWkSO7xEWlQtc-32ma00ZVY/edit</a:t>
            </a:r>
            <a:r>
              <a:rPr lang="en-US" sz="2400" dirty="0">
                <a:solidFill>
                  <a:schemeClr val="tx1"/>
                </a:solidFill>
              </a:rPr>
              <a:t>  </a:t>
            </a:r>
          </a:p>
          <a:p>
            <a:endParaRPr lang="en-US" sz="2400" dirty="0">
              <a:solidFill>
                <a:schemeClr val="tx1"/>
              </a:solidFill>
            </a:endParaRPr>
          </a:p>
          <a:p>
            <a:r>
              <a:rPr lang="en-US" sz="2400" dirty="0">
                <a:solidFill>
                  <a:schemeClr val="tx1"/>
                </a:solidFill>
                <a:highlight>
                  <a:srgbClr val="FFFF00"/>
                </a:highlight>
              </a:rPr>
              <a:t>Homework 1: due February 7 (2 weeks from today)</a:t>
            </a:r>
          </a:p>
        </p:txBody>
      </p:sp>
    </p:spTree>
    <p:extLst>
      <p:ext uri="{BB962C8B-B14F-4D97-AF65-F5344CB8AC3E}">
        <p14:creationId xmlns:p14="http://schemas.microsoft.com/office/powerpoint/2010/main" val="1643376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1;p51">
            <a:extLst>
              <a:ext uri="{FF2B5EF4-FFF2-40B4-BE49-F238E27FC236}">
                <a16:creationId xmlns:a16="http://schemas.microsoft.com/office/drawing/2014/main" id="{0BF0029C-CD16-5244-9329-2C33EF9BF73B}"/>
              </a:ext>
            </a:extLst>
          </p:cNvPr>
          <p:cNvSpPr txBox="1">
            <a:spLocks/>
          </p:cNvSpPr>
          <p:nvPr/>
        </p:nvSpPr>
        <p:spPr>
          <a:xfrm>
            <a:off x="291478" y="288907"/>
            <a:ext cx="8002777" cy="533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5200"/>
            </a:pPr>
            <a:r>
              <a:rPr lang="en-US" sz="2200" dirty="0"/>
              <a:t>OECD guidelines </a:t>
            </a:r>
            <a:r>
              <a:rPr lang="en-US" dirty="0"/>
              <a:t>– seek to “harmonize national privacy legislation and, while upholding such human rights…at the same time prevent interruptions in international flows of data”</a:t>
            </a:r>
          </a:p>
        </p:txBody>
      </p:sp>
      <p:sp>
        <p:nvSpPr>
          <p:cNvPr id="3" name="TextBox 2">
            <a:extLst>
              <a:ext uri="{FF2B5EF4-FFF2-40B4-BE49-F238E27FC236}">
                <a16:creationId xmlns:a16="http://schemas.microsoft.com/office/drawing/2014/main" id="{883517D2-3749-2142-80CA-EF0463813F3F}"/>
              </a:ext>
            </a:extLst>
          </p:cNvPr>
          <p:cNvSpPr txBox="1"/>
          <p:nvPr/>
        </p:nvSpPr>
        <p:spPr>
          <a:xfrm>
            <a:off x="0" y="4791517"/>
            <a:ext cx="8585735" cy="246221"/>
          </a:xfrm>
          <a:prstGeom prst="rect">
            <a:avLst/>
          </a:prstGeom>
          <a:noFill/>
        </p:spPr>
        <p:txBody>
          <a:bodyPr wrap="square" rtlCol="0">
            <a:spAutoFit/>
          </a:bodyPr>
          <a:lstStyle/>
          <a:p>
            <a:r>
              <a:rPr lang="en-US" sz="1000" dirty="0"/>
              <a:t>Committee of Ministers of the Organization for Economic Cooperation and Development (1980).</a:t>
            </a:r>
          </a:p>
        </p:txBody>
      </p:sp>
      <p:sp>
        <p:nvSpPr>
          <p:cNvPr id="4" name="Google Shape;267;p52">
            <a:extLst>
              <a:ext uri="{FF2B5EF4-FFF2-40B4-BE49-F238E27FC236}">
                <a16:creationId xmlns:a16="http://schemas.microsoft.com/office/drawing/2014/main" id="{031FC288-AA5D-E045-8111-7F49CCDC60D0}"/>
              </a:ext>
            </a:extLst>
          </p:cNvPr>
          <p:cNvSpPr txBox="1"/>
          <p:nvPr/>
        </p:nvSpPr>
        <p:spPr>
          <a:xfrm>
            <a:off x="103759" y="954656"/>
            <a:ext cx="8693731" cy="3325116"/>
          </a:xfrm>
          <a:prstGeom prst="rect">
            <a:avLst/>
          </a:prstGeom>
          <a:noFill/>
          <a:ln>
            <a:noFill/>
          </a:ln>
        </p:spPr>
        <p:txBody>
          <a:bodyPr spcFirstLastPara="1" wrap="square" lIns="91425" tIns="45700" rIns="91425" bIns="45700" anchor="t" anchorCtr="0">
            <a:noAutofit/>
          </a:bodyPr>
          <a:lstStyle/>
          <a:p>
            <a:pPr marL="457200" lvl="0" indent="-457200">
              <a:buAutoNum type="arabicPeriod"/>
            </a:pPr>
            <a:r>
              <a:rPr lang="en-US" sz="1600" dirty="0">
                <a:solidFill>
                  <a:srgbClr val="FF0000"/>
                </a:solidFill>
                <a:latin typeface="Calibri" panose="020F0502020204030204" pitchFamily="34" charset="0"/>
                <a:ea typeface="Calibri"/>
                <a:cs typeface="Calibri" panose="020F0502020204030204" pitchFamily="34" charset="0"/>
                <a:sym typeface="Wingdings" pitchFamily="2" charset="2"/>
              </a:rPr>
              <a:t>Collection Limitation Principle</a:t>
            </a:r>
            <a:r>
              <a:rPr lang="en-US" sz="1600" dirty="0">
                <a:solidFill>
                  <a:schemeClr val="tx1"/>
                </a:solidFill>
                <a:latin typeface="Calibri" panose="020F0502020204030204" pitchFamily="34" charset="0"/>
                <a:ea typeface="Calibri"/>
                <a:cs typeface="Calibri" panose="020F0502020204030204" pitchFamily="34" charset="0"/>
                <a:sym typeface="Wingdings" pitchFamily="2" charset="2"/>
              </a:rPr>
              <a:t>—There should be limits to the collection of personal data and any such data should be obtained by lawful and fair means and, where appropriate, with the knowledge or consent of the data subject.</a:t>
            </a:r>
          </a:p>
          <a:p>
            <a:pPr marL="457200" lvl="0" indent="-457200">
              <a:buAutoNum type="arabicPeriod"/>
            </a:pPr>
            <a:r>
              <a:rPr lang="en-US" sz="1600" dirty="0">
                <a:solidFill>
                  <a:srgbClr val="FF0000"/>
                </a:solidFill>
                <a:latin typeface="Calibri" panose="020F0502020204030204" pitchFamily="34" charset="0"/>
                <a:ea typeface="Calibri"/>
                <a:cs typeface="Calibri" panose="020F0502020204030204" pitchFamily="34" charset="0"/>
                <a:sym typeface="Wingdings" pitchFamily="2" charset="2"/>
              </a:rPr>
              <a:t>Data Quality Principle</a:t>
            </a:r>
            <a:r>
              <a:rPr lang="en-US" sz="1600" dirty="0">
                <a:solidFill>
                  <a:schemeClr val="tx1"/>
                </a:solidFill>
                <a:latin typeface="Calibri" panose="020F0502020204030204" pitchFamily="34" charset="0"/>
                <a:ea typeface="Calibri"/>
                <a:cs typeface="Calibri" panose="020F0502020204030204" pitchFamily="34" charset="0"/>
                <a:sym typeface="Wingdings" pitchFamily="2" charset="2"/>
              </a:rPr>
              <a:t>—Personal data should be relevant to the purposes for which they are to be used, and, to the extent necessary for those purposes, should be accurate, complete and kept up-to-date.</a:t>
            </a:r>
          </a:p>
          <a:p>
            <a:pPr marL="457200" lvl="0" indent="-457200">
              <a:buAutoNum type="arabicPeriod"/>
            </a:pPr>
            <a:r>
              <a:rPr lang="en-US" sz="1600" dirty="0">
                <a:solidFill>
                  <a:srgbClr val="FF0000"/>
                </a:solidFill>
                <a:latin typeface="Calibri" panose="020F0502020204030204" pitchFamily="34" charset="0"/>
                <a:ea typeface="Calibri"/>
                <a:cs typeface="Calibri" panose="020F0502020204030204" pitchFamily="34" charset="0"/>
                <a:sym typeface="Wingdings" pitchFamily="2" charset="2"/>
              </a:rPr>
              <a:t>Purpose Specification Principle</a:t>
            </a:r>
            <a:r>
              <a:rPr lang="en-US" sz="1600" dirty="0">
                <a:solidFill>
                  <a:schemeClr val="tx1"/>
                </a:solidFill>
                <a:latin typeface="Calibri" panose="020F0502020204030204" pitchFamily="34" charset="0"/>
                <a:ea typeface="Calibri"/>
                <a:cs typeface="Calibri" panose="020F0502020204030204" pitchFamily="34" charset="0"/>
                <a:sym typeface="Wingdings" pitchFamily="2" charset="2"/>
              </a:rPr>
              <a:t>—The purposes for which personal data are collected should be specified not later than at the time of data collection and the subsequent use limited to the fulfillment of those purposes or such others as are not incompatible with those purposes and as are specified on each occasion of change of purpose.</a:t>
            </a:r>
          </a:p>
          <a:p>
            <a:pPr marL="457200" lvl="0" indent="-457200">
              <a:buAutoNum type="arabicPeriod"/>
            </a:pPr>
            <a:r>
              <a:rPr lang="en-US" sz="1600" dirty="0">
                <a:solidFill>
                  <a:srgbClr val="FF0000"/>
                </a:solidFill>
                <a:latin typeface="Calibri" panose="020F0502020204030204" pitchFamily="34" charset="0"/>
                <a:cs typeface="Calibri" panose="020F0502020204030204" pitchFamily="34" charset="0"/>
              </a:rPr>
              <a:t>Use Limitation Principle</a:t>
            </a:r>
            <a:r>
              <a:rPr lang="en-US" sz="1600" dirty="0">
                <a:solidFill>
                  <a:schemeClr val="tx1"/>
                </a:solidFill>
                <a:latin typeface="Calibri" panose="020F0502020204030204" pitchFamily="34" charset="0"/>
                <a:cs typeface="Calibri" panose="020F0502020204030204" pitchFamily="34" charset="0"/>
              </a:rPr>
              <a:t>—Personal data should not be disclosed, made available or otherwise used for purposes other than those specified in accordance with [the Purpose Specification Principle] except: (a) with the consent of the data subject; or (b) by the authority of law. </a:t>
            </a:r>
          </a:p>
          <a:p>
            <a:pPr marL="457200" indent="-457200">
              <a:buFont typeface="Arial"/>
              <a:buAutoNum type="arabicPeriod"/>
            </a:pPr>
            <a:endParaRPr lang="en-US" sz="1600" dirty="0">
              <a:solidFill>
                <a:schemeClr val="tx1"/>
              </a:solidFill>
              <a:latin typeface="Calibri" panose="020F0502020204030204" pitchFamily="34" charset="0"/>
              <a:cs typeface="Calibri" panose="020F0502020204030204" pitchFamily="34" charset="0"/>
            </a:endParaRPr>
          </a:p>
          <a:p>
            <a:pPr marL="457200" lvl="0" indent="-457200">
              <a:buAutoNum type="arabicPeriod"/>
            </a:pPr>
            <a:endParaRPr lang="en-US" sz="1600" dirty="0">
              <a:solidFill>
                <a:schemeClr val="tx1"/>
              </a:solidFill>
              <a:latin typeface="Calibri" panose="020F0502020204030204" pitchFamily="34" charset="0"/>
              <a:ea typeface="Calibri"/>
              <a:cs typeface="Calibri" panose="020F0502020204030204" pitchFamily="34" charset="0"/>
              <a:sym typeface="Wingdings" pitchFamily="2" charset="2"/>
            </a:endParaRPr>
          </a:p>
        </p:txBody>
      </p:sp>
    </p:spTree>
    <p:extLst>
      <p:ext uri="{BB962C8B-B14F-4D97-AF65-F5344CB8AC3E}">
        <p14:creationId xmlns:p14="http://schemas.microsoft.com/office/powerpoint/2010/main" val="39403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3517D2-3749-2142-80CA-EF0463813F3F}"/>
              </a:ext>
            </a:extLst>
          </p:cNvPr>
          <p:cNvSpPr txBox="1"/>
          <p:nvPr/>
        </p:nvSpPr>
        <p:spPr>
          <a:xfrm>
            <a:off x="0" y="4791517"/>
            <a:ext cx="8585735" cy="246221"/>
          </a:xfrm>
          <a:prstGeom prst="rect">
            <a:avLst/>
          </a:prstGeom>
          <a:noFill/>
        </p:spPr>
        <p:txBody>
          <a:bodyPr wrap="square" rtlCol="0">
            <a:spAutoFit/>
          </a:bodyPr>
          <a:lstStyle/>
          <a:p>
            <a:r>
              <a:rPr lang="en-US" sz="1000" dirty="0"/>
              <a:t>Committee of Ministers of the Organization for Economic Cooperation and Development (1980).</a:t>
            </a:r>
          </a:p>
        </p:txBody>
      </p:sp>
      <p:sp>
        <p:nvSpPr>
          <p:cNvPr id="4" name="Google Shape;267;p52">
            <a:extLst>
              <a:ext uri="{FF2B5EF4-FFF2-40B4-BE49-F238E27FC236}">
                <a16:creationId xmlns:a16="http://schemas.microsoft.com/office/drawing/2014/main" id="{031FC288-AA5D-E045-8111-7F49CCDC60D0}"/>
              </a:ext>
            </a:extLst>
          </p:cNvPr>
          <p:cNvSpPr txBox="1"/>
          <p:nvPr/>
        </p:nvSpPr>
        <p:spPr>
          <a:xfrm>
            <a:off x="154004" y="887279"/>
            <a:ext cx="8693731" cy="3325116"/>
          </a:xfrm>
          <a:prstGeom prst="rect">
            <a:avLst/>
          </a:prstGeom>
          <a:noFill/>
          <a:ln>
            <a:noFill/>
          </a:ln>
        </p:spPr>
        <p:txBody>
          <a:bodyPr spcFirstLastPara="1" wrap="square" lIns="91425" tIns="45700" rIns="91425" bIns="45700" anchor="t" anchorCtr="0">
            <a:noAutofit/>
          </a:bodyPr>
          <a:lstStyle/>
          <a:p>
            <a:pPr marL="342900" lvl="0" indent="-342900">
              <a:buAutoNum type="arabicPeriod" startAt="5"/>
            </a:pPr>
            <a:r>
              <a:rPr lang="en-US" sz="1600" dirty="0">
                <a:solidFill>
                  <a:srgbClr val="FF0000"/>
                </a:solidFill>
                <a:latin typeface="Calibri" panose="020F0502020204030204" pitchFamily="34" charset="0"/>
                <a:ea typeface="Calibri"/>
                <a:cs typeface="Calibri" panose="020F0502020204030204" pitchFamily="34" charset="0"/>
                <a:sym typeface="Wingdings" pitchFamily="2" charset="2"/>
              </a:rPr>
              <a:t>Security Safeguards Principle</a:t>
            </a:r>
            <a:r>
              <a:rPr lang="en-US" sz="1600" dirty="0">
                <a:solidFill>
                  <a:schemeClr val="tx1"/>
                </a:solidFill>
                <a:latin typeface="Calibri" panose="020F0502020204030204" pitchFamily="34" charset="0"/>
                <a:ea typeface="Calibri"/>
                <a:cs typeface="Calibri" panose="020F0502020204030204" pitchFamily="34" charset="0"/>
                <a:sym typeface="Wingdings" pitchFamily="2" charset="2"/>
              </a:rPr>
              <a:t>—Personal data should be protected by reasonable security safeguards against such risks as loss or </a:t>
            </a:r>
            <a:r>
              <a:rPr lang="en-US" sz="1600" dirty="0" err="1">
                <a:solidFill>
                  <a:schemeClr val="tx1"/>
                </a:solidFill>
                <a:latin typeface="Calibri" panose="020F0502020204030204" pitchFamily="34" charset="0"/>
                <a:ea typeface="Calibri"/>
                <a:cs typeface="Calibri" panose="020F0502020204030204" pitchFamily="34" charset="0"/>
                <a:sym typeface="Wingdings" pitchFamily="2" charset="2"/>
              </a:rPr>
              <a:t>unauthorised</a:t>
            </a:r>
            <a:r>
              <a:rPr lang="en-US" sz="1600" dirty="0">
                <a:solidFill>
                  <a:schemeClr val="tx1"/>
                </a:solidFill>
                <a:latin typeface="Calibri" panose="020F0502020204030204" pitchFamily="34" charset="0"/>
                <a:ea typeface="Calibri"/>
                <a:cs typeface="Calibri" panose="020F0502020204030204" pitchFamily="34" charset="0"/>
                <a:sym typeface="Wingdings" pitchFamily="2" charset="2"/>
              </a:rPr>
              <a:t> access, destruction, use, modification or disclosure of data.</a:t>
            </a:r>
          </a:p>
          <a:p>
            <a:pPr marL="342900" lvl="0" indent="-342900">
              <a:buAutoNum type="arabicPeriod" startAt="5"/>
            </a:pPr>
            <a:r>
              <a:rPr lang="en-US" sz="1600" dirty="0">
                <a:solidFill>
                  <a:srgbClr val="FF0000"/>
                </a:solidFill>
                <a:latin typeface="Calibri" panose="020F0502020204030204" pitchFamily="34" charset="0"/>
                <a:ea typeface="Calibri"/>
                <a:cs typeface="Calibri" panose="020F0502020204030204" pitchFamily="34" charset="0"/>
                <a:sym typeface="Wingdings" pitchFamily="2" charset="2"/>
              </a:rPr>
              <a:t>Openness Principle</a:t>
            </a:r>
            <a:r>
              <a:rPr lang="en-US" sz="1600" dirty="0">
                <a:solidFill>
                  <a:schemeClr val="tx1"/>
                </a:solidFill>
                <a:latin typeface="Calibri" panose="020F0502020204030204" pitchFamily="34" charset="0"/>
                <a:ea typeface="Calibri"/>
                <a:cs typeface="Calibri" panose="020F0502020204030204" pitchFamily="34" charset="0"/>
                <a:sym typeface="Wingdings" pitchFamily="2" charset="2"/>
              </a:rPr>
              <a:t>—There should be a general policy of openness about developments, practices and policies with respect to personal data. Means should be readily available of establishing the existence and nature of personal data, and the main purposes of their use, as well as the identity and usual residence of the data controller.</a:t>
            </a:r>
          </a:p>
          <a:p>
            <a:pPr marL="342900" lvl="0" indent="-342900">
              <a:buAutoNum type="arabicPeriod" startAt="5"/>
            </a:pPr>
            <a:r>
              <a:rPr lang="en-US" sz="1600" dirty="0">
                <a:solidFill>
                  <a:srgbClr val="FF0000"/>
                </a:solidFill>
                <a:latin typeface="Calibri" panose="020F0502020204030204" pitchFamily="34" charset="0"/>
                <a:cs typeface="Calibri" panose="020F0502020204030204" pitchFamily="34" charset="0"/>
              </a:rPr>
              <a:t>Individual Participation Principle</a:t>
            </a:r>
            <a:r>
              <a:rPr lang="en-US" sz="1600" dirty="0">
                <a:latin typeface="Calibri" panose="020F0502020204030204" pitchFamily="34" charset="0"/>
                <a:cs typeface="Calibri" panose="020F0502020204030204" pitchFamily="34" charset="0"/>
              </a:rPr>
              <a:t>—An individual should have the right: (a) to obtain from a data controller, or otherwise, confirmation of whether or not the data controller has data relating to him; (b) to have communicated to him, data relating to him within a reasonable time(…)</a:t>
            </a:r>
          </a:p>
          <a:p>
            <a:pPr marL="342900" lvl="0" indent="-342900">
              <a:buAutoNum type="arabicPeriod" startAt="5"/>
            </a:pPr>
            <a:r>
              <a:rPr lang="en-US" sz="1600" dirty="0">
                <a:solidFill>
                  <a:srgbClr val="FF0000"/>
                </a:solidFill>
                <a:latin typeface="Calibri" panose="020F0502020204030204" pitchFamily="34" charset="0"/>
                <a:cs typeface="Calibri" panose="020F0502020204030204" pitchFamily="34" charset="0"/>
              </a:rPr>
              <a:t>Accountability Principle</a:t>
            </a:r>
            <a:r>
              <a:rPr lang="en-US" sz="1600" dirty="0">
                <a:latin typeface="Calibri" panose="020F0502020204030204" pitchFamily="34" charset="0"/>
                <a:cs typeface="Calibri" panose="020F0502020204030204" pitchFamily="34" charset="0"/>
              </a:rPr>
              <a:t>—A data controller should be accountable for complying with measures which give effect to the principles stated above.</a:t>
            </a:r>
          </a:p>
          <a:p>
            <a:pPr marL="457200" lvl="0" indent="-457200">
              <a:buAutoNum type="arabicPeriod"/>
            </a:pPr>
            <a:endParaRPr lang="en-US" sz="1600" dirty="0">
              <a:solidFill>
                <a:schemeClr val="tx1"/>
              </a:solidFill>
              <a:latin typeface="Calibri" panose="020F0502020204030204" pitchFamily="34" charset="0"/>
              <a:cs typeface="Calibri" panose="020F0502020204030204" pitchFamily="34" charset="0"/>
            </a:endParaRPr>
          </a:p>
          <a:p>
            <a:pPr marL="457200" lvl="0" indent="-457200">
              <a:buAutoNum type="arabicPeriod"/>
            </a:pPr>
            <a:endParaRPr lang="en-US" sz="1600" dirty="0">
              <a:solidFill>
                <a:schemeClr val="tx1"/>
              </a:solidFill>
              <a:latin typeface="Calibri" panose="020F0502020204030204" pitchFamily="34" charset="0"/>
              <a:ea typeface="Calibri"/>
              <a:cs typeface="Calibri" panose="020F0502020204030204" pitchFamily="34" charset="0"/>
              <a:sym typeface="Wingdings" pitchFamily="2" charset="2"/>
            </a:endParaRPr>
          </a:p>
        </p:txBody>
      </p:sp>
    </p:spTree>
    <p:extLst>
      <p:ext uri="{BB962C8B-B14F-4D97-AF65-F5344CB8AC3E}">
        <p14:creationId xmlns:p14="http://schemas.microsoft.com/office/powerpoint/2010/main" val="24270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1;p51">
            <a:extLst>
              <a:ext uri="{FF2B5EF4-FFF2-40B4-BE49-F238E27FC236}">
                <a16:creationId xmlns:a16="http://schemas.microsoft.com/office/drawing/2014/main" id="{0BF0029C-CD16-5244-9329-2C33EF9BF73B}"/>
              </a:ext>
            </a:extLst>
          </p:cNvPr>
          <p:cNvSpPr txBox="1">
            <a:spLocks/>
          </p:cNvSpPr>
          <p:nvPr/>
        </p:nvSpPr>
        <p:spPr>
          <a:xfrm>
            <a:off x="274948" y="343787"/>
            <a:ext cx="8532167" cy="533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5200"/>
            </a:pPr>
            <a:r>
              <a:rPr lang="en-US" sz="2200" dirty="0"/>
              <a:t>The FTC Privacy Principles (mid-1990s) </a:t>
            </a:r>
            <a:r>
              <a:rPr lang="en-US" sz="1600" dirty="0"/>
              <a:t>– reviewed FIP codes of US, Canada, Europe and found those “common to all” as five core principles of privacy protection</a:t>
            </a:r>
          </a:p>
        </p:txBody>
      </p:sp>
      <p:sp>
        <p:nvSpPr>
          <p:cNvPr id="3" name="TextBox 2">
            <a:extLst>
              <a:ext uri="{FF2B5EF4-FFF2-40B4-BE49-F238E27FC236}">
                <a16:creationId xmlns:a16="http://schemas.microsoft.com/office/drawing/2014/main" id="{883517D2-3749-2142-80CA-EF0463813F3F}"/>
              </a:ext>
            </a:extLst>
          </p:cNvPr>
          <p:cNvSpPr txBox="1"/>
          <p:nvPr/>
        </p:nvSpPr>
        <p:spPr>
          <a:xfrm>
            <a:off x="0" y="4724140"/>
            <a:ext cx="8585735" cy="400110"/>
          </a:xfrm>
          <a:prstGeom prst="rect">
            <a:avLst/>
          </a:prstGeom>
          <a:noFill/>
        </p:spPr>
        <p:txBody>
          <a:bodyPr wrap="square" rtlCol="0">
            <a:spAutoFit/>
          </a:bodyPr>
          <a:lstStyle/>
          <a:p>
            <a:r>
              <a:rPr lang="en-US" sz="1000" dirty="0"/>
              <a:t>FTC Advisory Committee on Online Access and Security. Privacy Online: A Report to Congress (“1998 Report”)</a:t>
            </a:r>
          </a:p>
          <a:p>
            <a:endParaRPr lang="en-US" sz="1000" dirty="0"/>
          </a:p>
        </p:txBody>
      </p:sp>
      <p:sp>
        <p:nvSpPr>
          <p:cNvPr id="4" name="Google Shape;267;p52">
            <a:extLst>
              <a:ext uri="{FF2B5EF4-FFF2-40B4-BE49-F238E27FC236}">
                <a16:creationId xmlns:a16="http://schemas.microsoft.com/office/drawing/2014/main" id="{031FC288-AA5D-E045-8111-7F49CCDC60D0}"/>
              </a:ext>
            </a:extLst>
          </p:cNvPr>
          <p:cNvSpPr txBox="1"/>
          <p:nvPr/>
        </p:nvSpPr>
        <p:spPr>
          <a:xfrm>
            <a:off x="113385" y="1155032"/>
            <a:ext cx="3467214" cy="3182492"/>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Notice/awareness</a:t>
            </a:r>
            <a:endParaRPr lang="en-US" sz="2400" dirty="0">
              <a:solidFill>
                <a:srgbClr val="FF0000"/>
              </a:solidFill>
              <a:latin typeface="Calibri"/>
              <a:ea typeface="Calibri"/>
              <a:cs typeface="Calibri"/>
              <a:sym typeface="Wingdings" pitchFamily="2" charset="2"/>
            </a:endParaRPr>
          </a:p>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Choice/consent</a:t>
            </a:r>
            <a:endParaRPr lang="en-US" sz="2400" dirty="0">
              <a:solidFill>
                <a:srgbClr val="FF0000"/>
              </a:solidFill>
              <a:latin typeface="Calibri"/>
              <a:ea typeface="Calibri"/>
              <a:cs typeface="Calibri"/>
              <a:sym typeface="Wingdings" pitchFamily="2" charset="2"/>
            </a:endParaRPr>
          </a:p>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Access/participation</a:t>
            </a:r>
            <a:endParaRPr lang="en-US" sz="2400" dirty="0">
              <a:solidFill>
                <a:srgbClr val="FF0000"/>
              </a:solidFill>
              <a:latin typeface="Calibri"/>
              <a:ea typeface="Calibri"/>
              <a:cs typeface="Calibri"/>
              <a:sym typeface="Wingdings" pitchFamily="2" charset="2"/>
            </a:endParaRPr>
          </a:p>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Integrity/security</a:t>
            </a:r>
            <a:endParaRPr lang="en-US" sz="2400" dirty="0">
              <a:solidFill>
                <a:srgbClr val="FF0000"/>
              </a:solidFill>
              <a:latin typeface="Calibri"/>
              <a:ea typeface="Calibri"/>
              <a:cs typeface="Calibri"/>
              <a:sym typeface="Wingdings" pitchFamily="2" charset="2"/>
            </a:endParaRPr>
          </a:p>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Enforcement/redress</a:t>
            </a:r>
            <a:endParaRPr lang="en-US" sz="2400" dirty="0">
              <a:solidFill>
                <a:srgbClr val="FF0000"/>
              </a:solidFill>
              <a:latin typeface="Calibri"/>
              <a:ea typeface="Calibri"/>
              <a:cs typeface="Calibri"/>
              <a:sym typeface="Calibri"/>
            </a:endParaRPr>
          </a:p>
          <a:p>
            <a:pPr marR="0" lvl="0" algn="l" rtl="0">
              <a:lnSpc>
                <a:spcPct val="100000"/>
              </a:lnSpc>
              <a:spcBef>
                <a:spcPts val="0"/>
              </a:spcBef>
              <a:spcAft>
                <a:spcPts val="0"/>
              </a:spcAft>
            </a:pPr>
            <a:endParaRPr lang="en" sz="2400" dirty="0">
              <a:solidFill>
                <a:schemeClr val="dk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634436AA-7DF4-9C4A-9243-40B3CB30A9C6}"/>
              </a:ext>
            </a:extLst>
          </p:cNvPr>
          <p:cNvSpPr/>
          <p:nvPr/>
        </p:nvSpPr>
        <p:spPr>
          <a:xfrm>
            <a:off x="4292867" y="2139177"/>
            <a:ext cx="4138863" cy="1323439"/>
          </a:xfrm>
          <a:prstGeom prst="rect">
            <a:avLst/>
          </a:prstGeom>
        </p:spPr>
        <p:txBody>
          <a:bodyPr wrap="square">
            <a:spAutoFit/>
          </a:bodyPr>
          <a:lstStyle/>
          <a:p>
            <a:r>
              <a:rPr lang="en-US" sz="1600" i="1" dirty="0"/>
              <a:t>*Clear focus on notice and choice, which </a:t>
            </a:r>
            <a:r>
              <a:rPr lang="en-US" sz="1600" i="1" dirty="0" err="1"/>
              <a:t>Nissenbaum</a:t>
            </a:r>
            <a:r>
              <a:rPr lang="en-US" sz="1600" i="1" dirty="0"/>
              <a:t> and others have explored in the context of big data.</a:t>
            </a:r>
          </a:p>
          <a:p>
            <a:pPr marL="285750" indent="-285750">
              <a:buFontTx/>
              <a:buChar char="-"/>
            </a:pPr>
            <a:r>
              <a:rPr lang="en-US" sz="1600" i="1" dirty="0"/>
              <a:t>Notice as envisioned no longer possible</a:t>
            </a:r>
          </a:p>
          <a:p>
            <a:pPr marL="285750" indent="-285750">
              <a:buFontTx/>
              <a:buChar char="-"/>
            </a:pPr>
            <a:r>
              <a:rPr lang="en-US" sz="1600" i="1" dirty="0"/>
              <a:t>Costs of choice, Illusion of choice</a:t>
            </a:r>
          </a:p>
        </p:txBody>
      </p:sp>
    </p:spTree>
    <p:extLst>
      <p:ext uri="{BB962C8B-B14F-4D97-AF65-F5344CB8AC3E}">
        <p14:creationId xmlns:p14="http://schemas.microsoft.com/office/powerpoint/2010/main" val="250547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1;p51">
            <a:extLst>
              <a:ext uri="{FF2B5EF4-FFF2-40B4-BE49-F238E27FC236}">
                <a16:creationId xmlns:a16="http://schemas.microsoft.com/office/drawing/2014/main" id="{0BF0029C-CD16-5244-9329-2C33EF9BF73B}"/>
              </a:ext>
            </a:extLst>
          </p:cNvPr>
          <p:cNvSpPr txBox="1">
            <a:spLocks/>
          </p:cNvSpPr>
          <p:nvPr/>
        </p:nvSpPr>
        <p:spPr>
          <a:xfrm>
            <a:off x="274948" y="105879"/>
            <a:ext cx="8532167" cy="7717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5200"/>
            </a:pPr>
            <a:r>
              <a:rPr lang="en-US" sz="2200" dirty="0"/>
              <a:t>Consumer Privacy Protection Principles (CPPPS, 2006) </a:t>
            </a:r>
            <a:endParaRPr lang="en-US" sz="1600" dirty="0"/>
          </a:p>
        </p:txBody>
      </p:sp>
      <p:sp>
        <p:nvSpPr>
          <p:cNvPr id="3" name="TextBox 2">
            <a:extLst>
              <a:ext uri="{FF2B5EF4-FFF2-40B4-BE49-F238E27FC236}">
                <a16:creationId xmlns:a16="http://schemas.microsoft.com/office/drawing/2014/main" id="{883517D2-3749-2142-80CA-EF0463813F3F}"/>
              </a:ext>
            </a:extLst>
          </p:cNvPr>
          <p:cNvSpPr txBox="1"/>
          <p:nvPr/>
        </p:nvSpPr>
        <p:spPr>
          <a:xfrm>
            <a:off x="0" y="4820393"/>
            <a:ext cx="8585735" cy="246221"/>
          </a:xfrm>
          <a:prstGeom prst="rect">
            <a:avLst/>
          </a:prstGeom>
          <a:noFill/>
        </p:spPr>
        <p:txBody>
          <a:bodyPr wrap="square" rtlCol="0">
            <a:spAutoFit/>
          </a:bodyPr>
          <a:lstStyle/>
          <a:p>
            <a:r>
              <a:rPr lang="en-US" sz="1000" dirty="0">
                <a:hlinkClick r:id="rId2"/>
              </a:rPr>
              <a:t>https://www.ftc.gov/system/files/documents/public_comments/2018/12/ftc-2018-0098-d-0036-163372.pdf</a:t>
            </a:r>
            <a:r>
              <a:rPr lang="en-US" sz="1000" dirty="0"/>
              <a:t> </a:t>
            </a:r>
          </a:p>
        </p:txBody>
      </p:sp>
      <p:sp>
        <p:nvSpPr>
          <p:cNvPr id="4" name="Google Shape;267;p52">
            <a:extLst>
              <a:ext uri="{FF2B5EF4-FFF2-40B4-BE49-F238E27FC236}">
                <a16:creationId xmlns:a16="http://schemas.microsoft.com/office/drawing/2014/main" id="{031FC288-AA5D-E045-8111-7F49CCDC60D0}"/>
              </a:ext>
            </a:extLst>
          </p:cNvPr>
          <p:cNvSpPr txBox="1"/>
          <p:nvPr/>
        </p:nvSpPr>
        <p:spPr>
          <a:xfrm>
            <a:off x="274948" y="1297949"/>
            <a:ext cx="6462736" cy="3182492"/>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AutoNum type="arabicPeriod"/>
            </a:pPr>
            <a:r>
              <a:rPr lang="en-US" sz="2400" dirty="0">
                <a:solidFill>
                  <a:srgbClr val="FF0000"/>
                </a:solidFill>
                <a:latin typeface="Calibri"/>
                <a:ea typeface="Calibri"/>
                <a:cs typeface="Calibri"/>
                <a:sym typeface="Wingdings" pitchFamily="2" charset="2"/>
              </a:rPr>
              <a:t>Prevention of harm</a:t>
            </a:r>
          </a:p>
          <a:p>
            <a:pPr marL="457200" marR="0" lvl="0" indent="-457200" algn="l" rtl="0">
              <a:lnSpc>
                <a:spcPct val="100000"/>
              </a:lnSpc>
              <a:spcBef>
                <a:spcPts val="0"/>
              </a:spcBef>
              <a:spcAft>
                <a:spcPts val="0"/>
              </a:spcAft>
              <a:buAutoNum type="arabicPeriod"/>
            </a:pPr>
            <a:r>
              <a:rPr lang="en-US" sz="2400" dirty="0">
                <a:solidFill>
                  <a:srgbClr val="FF0000"/>
                </a:solidFill>
                <a:latin typeface="Calibri"/>
                <a:ea typeface="Calibri"/>
                <a:cs typeface="Calibri"/>
                <a:sym typeface="Wingdings" pitchFamily="2" charset="2"/>
              </a:rPr>
              <a:t>Benefits maximization</a:t>
            </a:r>
          </a:p>
          <a:p>
            <a:pPr marL="457200" marR="0" lvl="0" indent="-457200" algn="l" rtl="0">
              <a:lnSpc>
                <a:spcPct val="100000"/>
              </a:lnSpc>
              <a:spcBef>
                <a:spcPts val="0"/>
              </a:spcBef>
              <a:spcAft>
                <a:spcPts val="0"/>
              </a:spcAft>
              <a:buAutoNum type="arabicPeriod"/>
            </a:pPr>
            <a:r>
              <a:rPr lang="en-US" sz="2400" dirty="0">
                <a:solidFill>
                  <a:srgbClr val="FF0000"/>
                </a:solidFill>
                <a:latin typeface="Calibri"/>
                <a:ea typeface="Calibri"/>
                <a:cs typeface="Calibri"/>
                <a:sym typeface="Wingdings" pitchFamily="2" charset="2"/>
              </a:rPr>
              <a:t>Consistent protection</a:t>
            </a:r>
          </a:p>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Transparency, honest, accountability</a:t>
            </a:r>
          </a:p>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Integrity of personal information</a:t>
            </a:r>
          </a:p>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Security</a:t>
            </a:r>
          </a:p>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Liability</a:t>
            </a:r>
          </a:p>
          <a:p>
            <a:pPr marL="457200" marR="0" lvl="0" indent="-457200" algn="l" rtl="0">
              <a:lnSpc>
                <a:spcPct val="100000"/>
              </a:lnSpc>
              <a:spcBef>
                <a:spcPts val="0"/>
              </a:spcBef>
              <a:spcAft>
                <a:spcPts val="0"/>
              </a:spcAft>
              <a:buAutoNum type="arabicPeriod"/>
            </a:pPr>
            <a:r>
              <a:rPr lang="en-US" sz="2400" dirty="0">
                <a:solidFill>
                  <a:schemeClr val="dk1"/>
                </a:solidFill>
                <a:latin typeface="Calibri"/>
                <a:ea typeface="Calibri"/>
                <a:cs typeface="Calibri"/>
                <a:sym typeface="Wingdings" pitchFamily="2" charset="2"/>
              </a:rPr>
              <a:t>Effective and efficient enforcement</a:t>
            </a:r>
            <a:endParaRPr lang="en-US" sz="2400" dirty="0">
              <a:solidFill>
                <a:srgbClr val="FF0000"/>
              </a:solidFill>
              <a:latin typeface="Calibri"/>
              <a:ea typeface="Calibri"/>
              <a:cs typeface="Calibri"/>
              <a:sym typeface="Calibri"/>
            </a:endParaRPr>
          </a:p>
          <a:p>
            <a:pPr marR="0" lvl="0" algn="l" rtl="0">
              <a:lnSpc>
                <a:spcPct val="100000"/>
              </a:lnSpc>
              <a:spcBef>
                <a:spcPts val="0"/>
              </a:spcBef>
              <a:spcAft>
                <a:spcPts val="0"/>
              </a:spcAft>
            </a:pPr>
            <a:endParaRPr lang="en" sz="2400" dirty="0">
              <a:solidFill>
                <a:schemeClr val="dk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634436AA-7DF4-9C4A-9243-40B3CB30A9C6}"/>
              </a:ext>
            </a:extLst>
          </p:cNvPr>
          <p:cNvSpPr/>
          <p:nvPr/>
        </p:nvSpPr>
        <p:spPr>
          <a:xfrm>
            <a:off x="5515276" y="918525"/>
            <a:ext cx="2916454" cy="338554"/>
          </a:xfrm>
          <a:prstGeom prst="rect">
            <a:avLst/>
          </a:prstGeom>
        </p:spPr>
        <p:txBody>
          <a:bodyPr wrap="square">
            <a:spAutoFit/>
          </a:bodyPr>
          <a:lstStyle/>
          <a:p>
            <a:r>
              <a:rPr lang="en-US" sz="1600" i="1" dirty="0"/>
              <a:t>*Argument: FIPs have failed.</a:t>
            </a:r>
          </a:p>
        </p:txBody>
      </p:sp>
      <p:sp>
        <p:nvSpPr>
          <p:cNvPr id="7" name="Rectangle 6">
            <a:extLst>
              <a:ext uri="{FF2B5EF4-FFF2-40B4-BE49-F238E27FC236}">
                <a16:creationId xmlns:a16="http://schemas.microsoft.com/office/drawing/2014/main" id="{353244BE-D1F0-4345-ACA3-DB0E27BC9285}"/>
              </a:ext>
            </a:extLst>
          </p:cNvPr>
          <p:cNvSpPr/>
          <p:nvPr/>
        </p:nvSpPr>
        <p:spPr>
          <a:xfrm>
            <a:off x="5890661" y="1382946"/>
            <a:ext cx="2916454" cy="1077218"/>
          </a:xfrm>
          <a:prstGeom prst="rect">
            <a:avLst/>
          </a:prstGeom>
        </p:spPr>
        <p:txBody>
          <a:bodyPr wrap="square">
            <a:spAutoFit/>
          </a:bodyPr>
          <a:lstStyle/>
          <a:p>
            <a:r>
              <a:rPr lang="en-US" sz="1600" i="1" dirty="0"/>
              <a:t>*First three establish purpose of data protection and provide standards for interpreting other principles.</a:t>
            </a:r>
          </a:p>
        </p:txBody>
      </p:sp>
    </p:spTree>
    <p:extLst>
      <p:ext uri="{BB962C8B-B14F-4D97-AF65-F5344CB8AC3E}">
        <p14:creationId xmlns:p14="http://schemas.microsoft.com/office/powerpoint/2010/main" val="342866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EUROPE/GDPR</a:t>
            </a:r>
          </a:p>
        </p:txBody>
      </p:sp>
    </p:spTree>
    <p:extLst>
      <p:ext uri="{BB962C8B-B14F-4D97-AF65-F5344CB8AC3E}">
        <p14:creationId xmlns:p14="http://schemas.microsoft.com/office/powerpoint/2010/main" val="21023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365" y="479281"/>
            <a:ext cx="8229600" cy="3394472"/>
          </a:xfrm>
        </p:spPr>
        <p:txBody>
          <a:bodyPr/>
          <a:lstStyle/>
          <a:p>
            <a:pPr indent="-457200"/>
            <a:r>
              <a:rPr lang="en-US" dirty="0"/>
              <a:t>Protects individuals in 28 member countries of the EU, even if data is processed elsewhere</a:t>
            </a:r>
          </a:p>
          <a:p>
            <a:pPr indent="-457200"/>
            <a:r>
              <a:rPr lang="en-US" dirty="0"/>
              <a:t>Privacy commissions established in each country</a:t>
            </a:r>
          </a:p>
          <a:p>
            <a:endParaRPr lang="en-US" dirty="0"/>
          </a:p>
        </p:txBody>
      </p:sp>
      <p:pic>
        <p:nvPicPr>
          <p:cNvPr id="4" name="Picture 3" descr="image0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053" y="2782957"/>
            <a:ext cx="3659270" cy="2111118"/>
          </a:xfrm>
          <a:prstGeom prst="rect">
            <a:avLst/>
          </a:prstGeom>
        </p:spPr>
      </p:pic>
    </p:spTree>
    <p:extLst>
      <p:ext uri="{BB962C8B-B14F-4D97-AF65-F5344CB8AC3E}">
        <p14:creationId xmlns:p14="http://schemas.microsoft.com/office/powerpoint/2010/main" val="2275179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1;p51">
            <a:extLst>
              <a:ext uri="{FF2B5EF4-FFF2-40B4-BE49-F238E27FC236}">
                <a16:creationId xmlns:a16="http://schemas.microsoft.com/office/drawing/2014/main" id="{0BF0029C-CD16-5244-9329-2C33EF9BF73B}"/>
              </a:ext>
            </a:extLst>
          </p:cNvPr>
          <p:cNvSpPr txBox="1">
            <a:spLocks/>
          </p:cNvSpPr>
          <p:nvPr/>
        </p:nvSpPr>
        <p:spPr>
          <a:xfrm>
            <a:off x="274948" y="0"/>
            <a:ext cx="8532167" cy="6867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5200"/>
            </a:pPr>
            <a:r>
              <a:rPr lang="en-US" sz="2200" dirty="0"/>
              <a:t>EU General Data Protection Regulation (GDPR; 2016)</a:t>
            </a:r>
            <a:endParaRPr lang="en-US" sz="1600" dirty="0"/>
          </a:p>
        </p:txBody>
      </p:sp>
      <p:sp>
        <p:nvSpPr>
          <p:cNvPr id="3" name="TextBox 2">
            <a:extLst>
              <a:ext uri="{FF2B5EF4-FFF2-40B4-BE49-F238E27FC236}">
                <a16:creationId xmlns:a16="http://schemas.microsoft.com/office/drawing/2014/main" id="{883517D2-3749-2142-80CA-EF0463813F3F}"/>
              </a:ext>
            </a:extLst>
          </p:cNvPr>
          <p:cNvSpPr txBox="1"/>
          <p:nvPr/>
        </p:nvSpPr>
        <p:spPr>
          <a:xfrm>
            <a:off x="0" y="4589502"/>
            <a:ext cx="8585735" cy="553998"/>
          </a:xfrm>
          <a:prstGeom prst="rect">
            <a:avLst/>
          </a:prstGeom>
          <a:noFill/>
        </p:spPr>
        <p:txBody>
          <a:bodyPr wrap="square" rtlCol="0">
            <a:spAutoFit/>
          </a:bodyPr>
          <a:lstStyle/>
          <a:p>
            <a:r>
              <a:rPr lang="en-US" sz="1000" dirty="0"/>
              <a:t>Regulation (EU) 2016/679 of the European Parliament and of the Council of 27 April 2016 on the protection of natural persons with regard to the processing of personal data and on the free movement of such data, and repealing Directive 95/46/EC (General Data Protection Regulation), OJ 2016 L 119/1 &lt;</a:t>
            </a:r>
            <a:r>
              <a:rPr lang="en-US" sz="1000" dirty="0">
                <a:hlinkClick r:id="rId2"/>
              </a:rPr>
              <a:t>http://ec.europa.eu/justice/data-protection/reform/files/regulation_oj_en.pd</a:t>
            </a:r>
            <a:endParaRPr lang="en-US" sz="1000" dirty="0"/>
          </a:p>
        </p:txBody>
      </p:sp>
      <p:sp>
        <p:nvSpPr>
          <p:cNvPr id="6" name="Rectangle 5">
            <a:extLst>
              <a:ext uri="{FF2B5EF4-FFF2-40B4-BE49-F238E27FC236}">
                <a16:creationId xmlns:a16="http://schemas.microsoft.com/office/drawing/2014/main" id="{634436AA-7DF4-9C4A-9243-40B3CB30A9C6}"/>
              </a:ext>
            </a:extLst>
          </p:cNvPr>
          <p:cNvSpPr/>
          <p:nvPr/>
        </p:nvSpPr>
        <p:spPr>
          <a:xfrm>
            <a:off x="3744228" y="688900"/>
            <a:ext cx="5149515" cy="584775"/>
          </a:xfrm>
          <a:prstGeom prst="rect">
            <a:avLst/>
          </a:prstGeom>
        </p:spPr>
        <p:txBody>
          <a:bodyPr wrap="square">
            <a:spAutoFit/>
          </a:bodyPr>
          <a:lstStyle/>
          <a:p>
            <a:r>
              <a:rPr lang="en-US" sz="1600" i="1" dirty="0"/>
              <a:t>“the most consequential regulatory development in information policy in a generation” – Hoofnagle, 2019</a:t>
            </a:r>
          </a:p>
        </p:txBody>
      </p:sp>
      <p:sp>
        <p:nvSpPr>
          <p:cNvPr id="8" name="Google Shape;267;p52">
            <a:extLst>
              <a:ext uri="{FF2B5EF4-FFF2-40B4-BE49-F238E27FC236}">
                <a16:creationId xmlns:a16="http://schemas.microsoft.com/office/drawing/2014/main" id="{D2327DBE-2239-0144-A2D2-A075DB4E58D0}"/>
              </a:ext>
            </a:extLst>
          </p:cNvPr>
          <p:cNvSpPr txBox="1"/>
          <p:nvPr/>
        </p:nvSpPr>
        <p:spPr>
          <a:xfrm>
            <a:off x="113384" y="1384530"/>
            <a:ext cx="8693731" cy="3325116"/>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Font typeface="Wingdings" pitchFamily="2" charset="2"/>
              <a:buChar char="à"/>
            </a:pPr>
            <a:r>
              <a:rPr lang="en" sz="1800" dirty="0">
                <a:solidFill>
                  <a:schemeClr val="dk1"/>
                </a:solidFill>
                <a:latin typeface="Calibri"/>
                <a:ea typeface="Calibri"/>
                <a:cs typeface="Calibri"/>
                <a:sym typeface="Calibri"/>
              </a:rPr>
              <a:t>Strict, </a:t>
            </a:r>
            <a:r>
              <a:rPr lang="en" sz="1800" i="1" dirty="0">
                <a:solidFill>
                  <a:schemeClr val="dk1"/>
                </a:solidFill>
                <a:latin typeface="Calibri"/>
                <a:ea typeface="Calibri"/>
                <a:cs typeface="Calibri"/>
                <a:sym typeface="Calibri"/>
              </a:rPr>
              <a:t>enforceable*</a:t>
            </a:r>
            <a:r>
              <a:rPr lang="en" sz="1800" dirty="0">
                <a:solidFill>
                  <a:schemeClr val="dk1"/>
                </a:solidFill>
                <a:latin typeface="Calibri"/>
                <a:ea typeface="Calibri"/>
                <a:cs typeface="Calibri"/>
                <a:sym typeface="Calibri"/>
              </a:rPr>
              <a:t> privacy and security law            </a:t>
            </a:r>
            <a:r>
              <a:rPr lang="en" i="1" dirty="0">
                <a:solidFill>
                  <a:schemeClr val="dk1"/>
                </a:solidFill>
                <a:latin typeface="Calibri"/>
                <a:ea typeface="Calibri"/>
                <a:cs typeface="Calibri"/>
                <a:sym typeface="Calibri"/>
              </a:rPr>
              <a:t>*fines for violation very high</a:t>
            </a:r>
          </a:p>
          <a:p>
            <a:pPr marL="342900" marR="0" lvl="0" indent="-342900" algn="l" rtl="0">
              <a:lnSpc>
                <a:spcPct val="100000"/>
              </a:lnSpc>
              <a:spcBef>
                <a:spcPts val="0"/>
              </a:spcBef>
              <a:spcAft>
                <a:spcPts val="0"/>
              </a:spcAft>
              <a:buFont typeface="Wingdings" pitchFamily="2" charset="2"/>
              <a:buChar char="à"/>
            </a:pPr>
            <a:r>
              <a:rPr lang="en" sz="1800" dirty="0">
                <a:solidFill>
                  <a:schemeClr val="dk1"/>
                </a:solidFill>
                <a:latin typeface="Calibri"/>
                <a:ea typeface="Calibri"/>
                <a:cs typeface="Calibri"/>
                <a:sym typeface="Calibri"/>
              </a:rPr>
              <a:t>Far-reaching, light on specifics</a:t>
            </a:r>
          </a:p>
          <a:p>
            <a:pPr marL="342900" marR="0" lvl="0" indent="-342900" algn="l" rtl="0">
              <a:lnSpc>
                <a:spcPct val="100000"/>
              </a:lnSpc>
              <a:spcBef>
                <a:spcPts val="0"/>
              </a:spcBef>
              <a:spcAft>
                <a:spcPts val="0"/>
              </a:spcAft>
              <a:buFont typeface="Wingdings" pitchFamily="2" charset="2"/>
              <a:buChar char="à"/>
            </a:pPr>
            <a:r>
              <a:rPr lang="en" sz="1800" dirty="0">
                <a:solidFill>
                  <a:schemeClr val="dk1"/>
                </a:solidFill>
                <a:latin typeface="Calibri"/>
                <a:ea typeface="Calibri"/>
                <a:cs typeface="Calibri"/>
                <a:sym typeface="Calibri"/>
              </a:rPr>
              <a:t>Applies to organizations anywhere so long as they target or collect data related to people in EU</a:t>
            </a:r>
          </a:p>
          <a:p>
            <a:pPr marR="0" lvl="0" algn="l" rtl="0">
              <a:lnSpc>
                <a:spcPct val="100000"/>
              </a:lnSpc>
              <a:spcBef>
                <a:spcPts val="0"/>
              </a:spcBef>
              <a:spcAft>
                <a:spcPts val="0"/>
              </a:spcAft>
            </a:pPr>
            <a:endParaRPr lang="en" sz="800" dirty="0">
              <a:solidFill>
                <a:schemeClr val="dk1"/>
              </a:solidFill>
              <a:latin typeface="Calibri"/>
              <a:ea typeface="Calibri"/>
              <a:cs typeface="Calibri"/>
              <a:sym typeface="Calibri"/>
            </a:endParaRPr>
          </a:p>
          <a:p>
            <a:pPr marR="0" lvl="0" algn="l" rtl="0">
              <a:lnSpc>
                <a:spcPct val="100000"/>
              </a:lnSpc>
              <a:spcBef>
                <a:spcPts val="0"/>
              </a:spcBef>
              <a:spcAft>
                <a:spcPts val="0"/>
              </a:spcAft>
            </a:pPr>
            <a:r>
              <a:rPr lang="en" sz="1800" dirty="0">
                <a:solidFill>
                  <a:schemeClr val="dk1"/>
                </a:solidFill>
                <a:latin typeface="Calibri"/>
                <a:ea typeface="Calibri"/>
                <a:cs typeface="Calibri"/>
                <a:sym typeface="Calibri"/>
              </a:rPr>
              <a:t>Major focus areas: </a:t>
            </a:r>
            <a:r>
              <a:rPr lang="en" sz="1800" dirty="0">
                <a:solidFill>
                  <a:srgbClr val="7030A0"/>
                </a:solidFill>
                <a:latin typeface="Calibri"/>
                <a:ea typeface="Calibri"/>
                <a:cs typeface="Calibri"/>
                <a:sym typeface="Calibri"/>
              </a:rPr>
              <a:t>Data protection principles </a:t>
            </a:r>
            <a:r>
              <a:rPr lang="en" sz="1800" dirty="0">
                <a:solidFill>
                  <a:schemeClr val="dk1"/>
                </a:solidFill>
                <a:latin typeface="Calibri"/>
                <a:ea typeface="Calibri"/>
                <a:cs typeface="Calibri"/>
                <a:sym typeface="Calibri"/>
              </a:rPr>
              <a:t>(e.g., data </a:t>
            </a:r>
            <a:r>
              <a:rPr lang="en" sz="1800" dirty="0" err="1">
                <a:solidFill>
                  <a:schemeClr val="dk1"/>
                </a:solidFill>
                <a:latin typeface="Calibri"/>
                <a:ea typeface="Calibri"/>
                <a:cs typeface="Calibri"/>
                <a:sym typeface="Calibri"/>
              </a:rPr>
              <a:t>minimi</a:t>
            </a:r>
            <a:r>
              <a:rPr lang="en-US" sz="1800" dirty="0">
                <a:solidFill>
                  <a:schemeClr val="dk1"/>
                </a:solidFill>
                <a:latin typeface="Calibri"/>
                <a:ea typeface="Calibri"/>
                <a:cs typeface="Calibri"/>
                <a:sym typeface="Calibri"/>
              </a:rPr>
              <a:t>z</a:t>
            </a:r>
            <a:r>
              <a:rPr lang="en" sz="1800" dirty="0" err="1">
                <a:solidFill>
                  <a:schemeClr val="dk1"/>
                </a:solidFill>
                <a:latin typeface="Calibri"/>
                <a:ea typeface="Calibri"/>
                <a:cs typeface="Calibri"/>
                <a:sym typeface="Calibri"/>
              </a:rPr>
              <a:t>ation</a:t>
            </a:r>
            <a:r>
              <a:rPr lang="en" sz="1800" dirty="0">
                <a:solidFill>
                  <a:schemeClr val="dk1"/>
                </a:solidFill>
                <a:latin typeface="Calibri"/>
                <a:ea typeface="Calibri"/>
                <a:cs typeface="Calibri"/>
                <a:sym typeface="Calibri"/>
              </a:rPr>
              <a:t>, accuracy storage limitations); </a:t>
            </a:r>
            <a:r>
              <a:rPr lang="en" sz="1800" dirty="0" err="1">
                <a:solidFill>
                  <a:srgbClr val="7030A0"/>
                </a:solidFill>
                <a:latin typeface="Calibri"/>
                <a:ea typeface="Calibri"/>
                <a:cs typeface="Calibri"/>
                <a:sym typeface="Calibri"/>
              </a:rPr>
              <a:t>Accountabiliy</a:t>
            </a:r>
            <a:r>
              <a:rPr lang="en" sz="1800" dirty="0">
                <a:solidFill>
                  <a:schemeClr val="dk1"/>
                </a:solidFill>
                <a:latin typeface="Calibri"/>
                <a:ea typeface="Calibri"/>
                <a:cs typeface="Calibri"/>
                <a:sym typeface="Calibri"/>
              </a:rPr>
              <a:t> (e.g., train staff, contracts with third parties); </a:t>
            </a:r>
            <a:r>
              <a:rPr lang="en" sz="1800" dirty="0">
                <a:solidFill>
                  <a:srgbClr val="7030A0"/>
                </a:solidFill>
                <a:latin typeface="Calibri"/>
                <a:ea typeface="Calibri"/>
                <a:cs typeface="Calibri"/>
                <a:sym typeface="Calibri"/>
              </a:rPr>
              <a:t>Security</a:t>
            </a:r>
            <a:r>
              <a:rPr lang="en" sz="1800" dirty="0">
                <a:solidFill>
                  <a:schemeClr val="dk1"/>
                </a:solidFill>
                <a:latin typeface="Calibri"/>
                <a:ea typeface="Calibri"/>
                <a:cs typeface="Calibri"/>
                <a:sym typeface="Calibri"/>
              </a:rPr>
              <a:t> (e.g., encryption); Data protection </a:t>
            </a:r>
            <a:r>
              <a:rPr lang="en" sz="1800" dirty="0">
                <a:solidFill>
                  <a:srgbClr val="7030A0"/>
                </a:solidFill>
                <a:latin typeface="Calibri"/>
                <a:ea typeface="Calibri"/>
                <a:cs typeface="Calibri"/>
                <a:sym typeface="Calibri"/>
              </a:rPr>
              <a:t>by design and by default</a:t>
            </a:r>
            <a:r>
              <a:rPr lang="en" sz="1800" dirty="0">
                <a:solidFill>
                  <a:schemeClr val="dk1"/>
                </a:solidFill>
                <a:latin typeface="Calibri"/>
                <a:ea typeface="Calibri"/>
                <a:cs typeface="Calibri"/>
                <a:sym typeface="Calibri"/>
              </a:rPr>
              <a:t>; Allowable </a:t>
            </a:r>
            <a:r>
              <a:rPr lang="en" sz="1800" dirty="0">
                <a:solidFill>
                  <a:srgbClr val="7030A0"/>
                </a:solidFill>
                <a:latin typeface="Calibri"/>
                <a:ea typeface="Calibri"/>
                <a:cs typeface="Calibri"/>
                <a:sym typeface="Calibri"/>
              </a:rPr>
              <a:t>data processing </a:t>
            </a:r>
            <a:r>
              <a:rPr lang="en" sz="1800" dirty="0">
                <a:solidFill>
                  <a:schemeClr val="dk1"/>
                </a:solidFill>
                <a:latin typeface="Calibri"/>
                <a:ea typeface="Calibri"/>
                <a:cs typeface="Calibri"/>
                <a:sym typeface="Calibri"/>
              </a:rPr>
              <a:t>(e.g., subject gave you unambiguous consent to process, comply with a legal obligation, “save </a:t>
            </a:r>
            <a:r>
              <a:rPr lang="en" sz="1800" dirty="0" err="1">
                <a:solidFill>
                  <a:schemeClr val="dk1"/>
                </a:solidFill>
                <a:latin typeface="Calibri"/>
                <a:ea typeface="Calibri"/>
                <a:cs typeface="Calibri"/>
                <a:sym typeface="Calibri"/>
              </a:rPr>
              <a:t>som</a:t>
            </a:r>
            <a:r>
              <a:rPr lang="en-US" sz="1800" dirty="0">
                <a:solidFill>
                  <a:schemeClr val="dk1"/>
                </a:solidFill>
                <a:latin typeface="Calibri"/>
                <a:ea typeface="Calibri"/>
                <a:cs typeface="Calibri"/>
                <a:sym typeface="Calibri"/>
              </a:rPr>
              <a:t>e</a:t>
            </a:r>
            <a:r>
              <a:rPr lang="en" sz="1800" dirty="0">
                <a:solidFill>
                  <a:schemeClr val="dk1"/>
                </a:solidFill>
                <a:latin typeface="Calibri"/>
                <a:ea typeface="Calibri"/>
                <a:cs typeface="Calibri"/>
                <a:sym typeface="Calibri"/>
              </a:rPr>
              <a:t>body’s life”); </a:t>
            </a:r>
            <a:r>
              <a:rPr lang="en" sz="1800" dirty="0">
                <a:solidFill>
                  <a:srgbClr val="7030A0"/>
                </a:solidFill>
                <a:latin typeface="Calibri"/>
                <a:ea typeface="Calibri"/>
                <a:cs typeface="Calibri"/>
                <a:sym typeface="Calibri"/>
              </a:rPr>
              <a:t>Consent</a:t>
            </a:r>
            <a:r>
              <a:rPr lang="en" sz="1800" dirty="0">
                <a:solidFill>
                  <a:schemeClr val="dk1"/>
                </a:solidFill>
                <a:latin typeface="Calibri"/>
                <a:ea typeface="Calibri"/>
                <a:cs typeface="Calibri"/>
                <a:sym typeface="Calibri"/>
              </a:rPr>
              <a:t> (e.g., “freely given, specific, informed and unambiguous”, over 13 years old); Data Protection officers; People’s </a:t>
            </a:r>
            <a:r>
              <a:rPr lang="en" sz="1800" dirty="0" err="1">
                <a:solidFill>
                  <a:srgbClr val="7030A0"/>
                </a:solidFill>
                <a:latin typeface="Calibri"/>
                <a:ea typeface="Calibri"/>
                <a:cs typeface="Calibri"/>
                <a:sym typeface="Calibri"/>
              </a:rPr>
              <a:t>priv</a:t>
            </a:r>
            <a:r>
              <a:rPr lang="en-US" sz="1800" dirty="0">
                <a:solidFill>
                  <a:srgbClr val="7030A0"/>
                </a:solidFill>
                <a:latin typeface="Calibri"/>
                <a:ea typeface="Calibri"/>
                <a:cs typeface="Calibri"/>
                <a:sym typeface="Calibri"/>
              </a:rPr>
              <a:t>ac</a:t>
            </a:r>
            <a:r>
              <a:rPr lang="en" sz="1800" dirty="0">
                <a:solidFill>
                  <a:srgbClr val="7030A0"/>
                </a:solidFill>
                <a:latin typeface="Calibri"/>
                <a:ea typeface="Calibri"/>
                <a:cs typeface="Calibri"/>
                <a:sym typeface="Calibri"/>
              </a:rPr>
              <a:t>y rights </a:t>
            </a:r>
            <a:r>
              <a:rPr lang="en" sz="1800" dirty="0">
                <a:solidFill>
                  <a:schemeClr val="dk1"/>
                </a:solidFill>
                <a:latin typeface="Calibri"/>
                <a:ea typeface="Calibri"/>
                <a:cs typeface="Calibri"/>
                <a:sym typeface="Calibri"/>
              </a:rPr>
              <a:t>(e.g., access, rectification)</a:t>
            </a:r>
          </a:p>
          <a:p>
            <a:pPr marL="342900" marR="0" lvl="0" indent="-342900" algn="l" rtl="0">
              <a:lnSpc>
                <a:spcPct val="100000"/>
              </a:lnSpc>
              <a:spcBef>
                <a:spcPts val="0"/>
              </a:spcBef>
              <a:spcAft>
                <a:spcPts val="0"/>
              </a:spcAft>
              <a:buFont typeface="Wingdings" pitchFamily="2" charset="2"/>
              <a:buChar char="à"/>
            </a:pPr>
            <a:endParaRPr lang="en"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786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right to be forgotten</a:t>
            </a:r>
            <a:r>
              <a:rPr lang="mr-IN" dirty="0"/>
              <a:t>…</a:t>
            </a:r>
            <a:endParaRPr lang="en-US" dirty="0"/>
          </a:p>
        </p:txBody>
      </p:sp>
      <p:pic>
        <p:nvPicPr>
          <p:cNvPr id="4" name="Content Placeholder 3" descr="238BA6A700000578-2857289-MailOnline_has_received_a_number_of_notifications_requesting_rem-14_1417519844339.jpg"/>
          <p:cNvPicPr>
            <a:picLocks noGrp="1" noChangeAspect="1"/>
          </p:cNvPicPr>
          <p:nvPr>
            <p:ph idx="1"/>
          </p:nvPr>
        </p:nvPicPr>
        <p:blipFill>
          <a:blip r:embed="rId3">
            <a:extLst>
              <a:ext uri="{28A0092B-C50C-407E-A947-70E740481C1C}">
                <a14:useLocalDpi xmlns:a14="http://schemas.microsoft.com/office/drawing/2010/main" val="0"/>
              </a:ext>
            </a:extLst>
          </a:blip>
          <a:srcRect t="-10116" b="-10116"/>
          <a:stretch>
            <a:fillRect/>
          </a:stretch>
        </p:blipFill>
        <p:spPr>
          <a:xfrm>
            <a:off x="1332185" y="1063229"/>
            <a:ext cx="6421166" cy="3531394"/>
          </a:xfrm>
        </p:spPr>
      </p:pic>
    </p:spTree>
    <p:extLst>
      <p:ext uri="{BB962C8B-B14F-4D97-AF65-F5344CB8AC3E}">
        <p14:creationId xmlns:p14="http://schemas.microsoft.com/office/powerpoint/2010/main" val="4253718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075C-C22D-CD40-B7D2-B62078C05F1B}"/>
              </a:ext>
            </a:extLst>
          </p:cNvPr>
          <p:cNvSpPr>
            <a:spLocks noGrp="1"/>
          </p:cNvSpPr>
          <p:nvPr>
            <p:ph type="title"/>
          </p:nvPr>
        </p:nvSpPr>
        <p:spPr>
          <a:xfrm>
            <a:off x="311700" y="185671"/>
            <a:ext cx="8520600" cy="572700"/>
          </a:xfrm>
        </p:spPr>
        <p:txBody>
          <a:bodyPr/>
          <a:lstStyle/>
          <a:p>
            <a:r>
              <a:rPr lang="en-US" sz="3200" dirty="0"/>
              <a:t>A parenthesis: users’ perception and privacy on cloud providers </a:t>
            </a:r>
          </a:p>
        </p:txBody>
      </p:sp>
      <p:sp>
        <p:nvSpPr>
          <p:cNvPr id="3" name="Text Placeholder 2">
            <a:extLst>
              <a:ext uri="{FF2B5EF4-FFF2-40B4-BE49-F238E27FC236}">
                <a16:creationId xmlns:a16="http://schemas.microsoft.com/office/drawing/2014/main" id="{2D814850-4454-B84A-B714-3E4030C57015}"/>
              </a:ext>
            </a:extLst>
          </p:cNvPr>
          <p:cNvSpPr>
            <a:spLocks noGrp="1"/>
          </p:cNvSpPr>
          <p:nvPr>
            <p:ph type="body" idx="1"/>
          </p:nvPr>
        </p:nvSpPr>
        <p:spPr>
          <a:xfrm>
            <a:off x="407324" y="1457275"/>
            <a:ext cx="4430683" cy="3416400"/>
          </a:xfrm>
        </p:spPr>
        <p:txBody>
          <a:bodyPr/>
          <a:lstStyle/>
          <a:p>
            <a:r>
              <a:rPr lang="en-US" sz="2000" dirty="0"/>
              <a:t>How long does Google (or your favorite cloud provider) keep your data for? </a:t>
            </a:r>
          </a:p>
          <a:p>
            <a:r>
              <a:rPr lang="en-US" sz="2000" dirty="0"/>
              <a:t>Once you hit “delete” is it gone? Gone gone or just “gone” from your sight ?</a:t>
            </a:r>
          </a:p>
          <a:p>
            <a:r>
              <a:rPr lang="en-US" sz="2000" dirty="0"/>
              <a:t>How does it work when content is NOT yours but it’s shared with you? </a:t>
            </a:r>
          </a:p>
        </p:txBody>
      </p:sp>
      <p:pic>
        <p:nvPicPr>
          <p:cNvPr id="5" name="Picture 4">
            <a:extLst>
              <a:ext uri="{FF2B5EF4-FFF2-40B4-BE49-F238E27FC236}">
                <a16:creationId xmlns:a16="http://schemas.microsoft.com/office/drawing/2014/main" id="{F751439B-F234-6B4E-AA72-0513A35466B9}"/>
              </a:ext>
            </a:extLst>
          </p:cNvPr>
          <p:cNvPicPr>
            <a:picLocks noChangeAspect="1"/>
          </p:cNvPicPr>
          <p:nvPr/>
        </p:nvPicPr>
        <p:blipFill>
          <a:blip r:embed="rId3"/>
          <a:stretch>
            <a:fillRect/>
          </a:stretch>
        </p:blipFill>
        <p:spPr>
          <a:xfrm>
            <a:off x="4923620" y="1152475"/>
            <a:ext cx="4098074" cy="3805354"/>
          </a:xfrm>
          <a:prstGeom prst="rect">
            <a:avLst/>
          </a:prstGeom>
        </p:spPr>
      </p:pic>
      <p:sp>
        <p:nvSpPr>
          <p:cNvPr id="6" name="Title 3">
            <a:extLst>
              <a:ext uri="{FF2B5EF4-FFF2-40B4-BE49-F238E27FC236}">
                <a16:creationId xmlns:a16="http://schemas.microsoft.com/office/drawing/2014/main" id="{922EFD10-9BAA-2645-B14C-7B0D7BA2895E}"/>
              </a:ext>
            </a:extLst>
          </p:cNvPr>
          <p:cNvSpPr txBox="1">
            <a:spLocks/>
          </p:cNvSpPr>
          <p:nvPr/>
        </p:nvSpPr>
        <p:spPr>
          <a:xfrm>
            <a:off x="6209413" y="4663225"/>
            <a:ext cx="2897893" cy="42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9pPr>
          </a:lstStyle>
          <a:p>
            <a:r>
              <a:rPr lang="en-US" sz="1600" i="1" dirty="0">
                <a:solidFill>
                  <a:srgbClr val="0070C0"/>
                </a:solidFill>
              </a:rPr>
              <a:t>(Work of Dr. Anna </a:t>
            </a:r>
            <a:r>
              <a:rPr lang="en-US" sz="1600" i="1" dirty="0" err="1">
                <a:solidFill>
                  <a:srgbClr val="0070C0"/>
                </a:solidFill>
              </a:rPr>
              <a:t>Squicciarini</a:t>
            </a:r>
            <a:r>
              <a:rPr lang="en-US" sz="1600" i="1" dirty="0">
                <a:solidFill>
                  <a:srgbClr val="0070C0"/>
                </a:solidFill>
              </a:rPr>
              <a:t>…)</a:t>
            </a:r>
          </a:p>
        </p:txBody>
      </p:sp>
    </p:spTree>
    <p:extLst>
      <p:ext uri="{BB962C8B-B14F-4D97-AF65-F5344CB8AC3E}">
        <p14:creationId xmlns:p14="http://schemas.microsoft.com/office/powerpoint/2010/main" val="31155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660400" y="1730542"/>
            <a:ext cx="7620000"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dirty="0"/>
          </a:p>
          <a:p>
            <a:pPr marL="0" marR="0" lvl="0" indent="0" algn="ctr" rtl="0">
              <a:lnSpc>
                <a:spcPct val="90000"/>
              </a:lnSpc>
              <a:spcBef>
                <a:spcPts val="1000"/>
              </a:spcBef>
              <a:spcAft>
                <a:spcPts val="0"/>
              </a:spcAft>
              <a:buClr>
                <a:srgbClr val="000000"/>
              </a:buClr>
              <a:buSzPts val="2400"/>
              <a:buFont typeface="Arial"/>
              <a:buNone/>
            </a:pPr>
            <a:r>
              <a:rPr lang="en-US" sz="2600" dirty="0"/>
              <a:t>Social science approaches to privacy</a:t>
            </a:r>
          </a:p>
          <a:p>
            <a:pPr marL="0" marR="0" lvl="0" indent="0" algn="ctr" rtl="0">
              <a:lnSpc>
                <a:spcPct val="90000"/>
              </a:lnSpc>
              <a:spcBef>
                <a:spcPts val="1000"/>
              </a:spcBef>
              <a:spcAft>
                <a:spcPts val="0"/>
              </a:spcAft>
              <a:buClr>
                <a:srgbClr val="000000"/>
              </a:buClr>
              <a:buSzPts val="2400"/>
              <a:buFont typeface="Arial"/>
              <a:buNone/>
            </a:pPr>
            <a:r>
              <a:rPr lang="en-US" sz="2600" dirty="0"/>
              <a:t>(although I mean this in a narrow sense for today)</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Tree>
    <p:extLst>
      <p:ext uri="{BB962C8B-B14F-4D97-AF65-F5344CB8AC3E}">
        <p14:creationId xmlns:p14="http://schemas.microsoft.com/office/powerpoint/2010/main" val="2766898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0"/>
          <p:cNvSpPr txBox="1">
            <a:spLocks noGrp="1"/>
          </p:cNvSpPr>
          <p:nvPr>
            <p:ph type="title"/>
          </p:nvPr>
        </p:nvSpPr>
        <p:spPr>
          <a:xfrm>
            <a:off x="311700" y="22860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Class Outline</a:t>
            </a:r>
            <a:endParaRPr dirty="0">
              <a:solidFill>
                <a:schemeClr val="tx1"/>
              </a:solidFill>
            </a:endParaRPr>
          </a:p>
        </p:txBody>
      </p:sp>
      <p:sp>
        <p:nvSpPr>
          <p:cNvPr id="628" name="Google Shape;628;p100"/>
          <p:cNvSpPr txBox="1">
            <a:spLocks noGrp="1"/>
          </p:cNvSpPr>
          <p:nvPr>
            <p:ph type="body" idx="1"/>
          </p:nvPr>
        </p:nvSpPr>
        <p:spPr>
          <a:xfrm>
            <a:off x="311700" y="801301"/>
            <a:ext cx="8520600" cy="3762425"/>
          </a:xfrm>
          <a:prstGeom prst="rect">
            <a:avLst/>
          </a:prstGeom>
        </p:spPr>
        <p:txBody>
          <a:bodyPr spcFirstLastPara="1" wrap="square" lIns="91425" tIns="91425" rIns="91425" bIns="91425" anchor="t" anchorCtr="0">
            <a:noAutofit/>
          </a:bodyPr>
          <a:lstStyle/>
          <a:p>
            <a:r>
              <a:rPr lang="en-US" sz="2400" dirty="0">
                <a:solidFill>
                  <a:schemeClr val="tx1"/>
                </a:solidFill>
              </a:rPr>
              <a:t>Legal-philosophical approaches to privacy</a:t>
            </a:r>
            <a:endParaRPr lang="en" sz="2400" dirty="0">
              <a:solidFill>
                <a:schemeClr val="tx1"/>
              </a:solidFill>
            </a:endParaRPr>
          </a:p>
          <a:p>
            <a:r>
              <a:rPr lang="en-US" sz="2400" dirty="0">
                <a:solidFill>
                  <a:schemeClr val="tx1"/>
                </a:solidFill>
              </a:rPr>
              <a:t>Psycho-social approaches to privacy</a:t>
            </a:r>
          </a:p>
          <a:p>
            <a:r>
              <a:rPr lang="en-US" sz="2400" dirty="0">
                <a:solidFill>
                  <a:schemeClr val="tx1"/>
                </a:solidFill>
              </a:rPr>
              <a:t>Economic approaches to privacy</a:t>
            </a:r>
          </a:p>
          <a:p>
            <a:r>
              <a:rPr lang="en-US" sz="2400" dirty="0">
                <a:solidFill>
                  <a:schemeClr val="tx1"/>
                </a:solidFill>
              </a:rPr>
              <a:t>Engineering approaches to privacy</a:t>
            </a:r>
          </a:p>
          <a:p>
            <a:r>
              <a:rPr lang="en-US" sz="2400" dirty="0">
                <a:solidFill>
                  <a:schemeClr val="tx1"/>
                </a:solidFill>
              </a:rPr>
              <a:t>Threats to privacy</a:t>
            </a:r>
            <a:endParaRPr sz="2400" dirty="0">
              <a:solidFill>
                <a:schemeClr val="tx1"/>
              </a:solidFill>
            </a:endParaRPr>
          </a:p>
          <a:p>
            <a:pPr marL="914400" lvl="1" indent="-317500" algn="l" rtl="0">
              <a:spcBef>
                <a:spcPts val="0"/>
              </a:spcBef>
              <a:spcAft>
                <a:spcPts val="0"/>
              </a:spcAft>
              <a:buSzPts val="1400"/>
              <a:buChar char="○"/>
            </a:pPr>
            <a:endParaRPr lang="en-US" sz="2400" dirty="0">
              <a:solidFill>
                <a:schemeClr val="tx1"/>
              </a:solidFill>
            </a:endParaRPr>
          </a:p>
          <a:p>
            <a:pPr marL="596900" lvl="1" indent="0" algn="l" rtl="0">
              <a:spcBef>
                <a:spcPts val="0"/>
              </a:spcBef>
              <a:spcAft>
                <a:spcPts val="0"/>
              </a:spcAft>
              <a:buSzPts val="1400"/>
              <a:buNone/>
            </a:pPr>
            <a:r>
              <a:rPr lang="en-US" sz="2400" dirty="0">
                <a:solidFill>
                  <a:schemeClr val="tx1"/>
                </a:solidFill>
              </a:rPr>
              <a:t>		 Break &amp; Brainstorming (30 minutes)</a:t>
            </a:r>
          </a:p>
          <a:p>
            <a:pPr marL="914400" lvl="1" indent="-317500" algn="l" rtl="0">
              <a:spcBef>
                <a:spcPts val="0"/>
              </a:spcBef>
              <a:spcAft>
                <a:spcPts val="0"/>
              </a:spcAft>
              <a:buSzPts val="1400"/>
              <a:buChar char="○"/>
            </a:pPr>
            <a:endParaRPr sz="2400" dirty="0">
              <a:solidFill>
                <a:schemeClr val="tx1"/>
              </a:solidFill>
            </a:endParaRPr>
          </a:p>
          <a:p>
            <a:pPr marL="457200" lvl="0" indent="-342900" algn="l" rtl="0">
              <a:spcBef>
                <a:spcPts val="0"/>
              </a:spcBef>
              <a:spcAft>
                <a:spcPts val="0"/>
              </a:spcAft>
              <a:buSzPts val="1800"/>
              <a:buChar char="●"/>
            </a:pPr>
            <a:r>
              <a:rPr lang="en-US" sz="2400" dirty="0">
                <a:solidFill>
                  <a:schemeClr val="tx1"/>
                </a:solidFill>
              </a:rPr>
              <a:t>How this stuff applies in your research? (over to you)</a:t>
            </a:r>
            <a:endParaRPr sz="24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228600" y="1730542"/>
            <a:ext cx="8585200"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dirty="0"/>
          </a:p>
          <a:p>
            <a:pPr marL="0" marR="0" lvl="0" indent="0" algn="ctr" rtl="0">
              <a:lnSpc>
                <a:spcPct val="90000"/>
              </a:lnSpc>
              <a:spcBef>
                <a:spcPts val="1000"/>
              </a:spcBef>
              <a:spcAft>
                <a:spcPts val="0"/>
              </a:spcAft>
              <a:buClr>
                <a:srgbClr val="000000"/>
              </a:buClr>
              <a:buSzPts val="2400"/>
              <a:buFont typeface="Arial"/>
              <a:buNone/>
            </a:pPr>
            <a:r>
              <a:rPr lang="en-US" sz="2600" dirty="0"/>
              <a:t>People (apparently) like to share personal information </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Tree>
    <p:extLst>
      <p:ext uri="{BB962C8B-B14F-4D97-AF65-F5344CB8AC3E}">
        <p14:creationId xmlns:p14="http://schemas.microsoft.com/office/powerpoint/2010/main" val="1238111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0121" y="386533"/>
            <a:ext cx="3162685" cy="461665"/>
          </a:xfrm>
          <a:prstGeom prst="rect">
            <a:avLst/>
          </a:prstGeom>
          <a:noFill/>
        </p:spPr>
        <p:txBody>
          <a:bodyPr wrap="square" rtlCol="0">
            <a:spAutoFit/>
          </a:bodyPr>
          <a:lstStyle/>
          <a:p>
            <a:r>
              <a:rPr lang="en-US" sz="2400" dirty="0">
                <a:solidFill>
                  <a:srgbClr val="0070C0"/>
                </a:solidFill>
              </a:rPr>
              <a:t>“Self-disclosure”</a:t>
            </a:r>
          </a:p>
        </p:txBody>
      </p:sp>
      <p:sp>
        <p:nvSpPr>
          <p:cNvPr id="7" name="Content Placeholder 5">
            <a:extLst>
              <a:ext uri="{FF2B5EF4-FFF2-40B4-BE49-F238E27FC236}">
                <a16:creationId xmlns:a16="http://schemas.microsoft.com/office/drawing/2014/main" id="{49A0ABEF-B5F5-6042-ACE8-6761CB2F449F}"/>
              </a:ext>
            </a:extLst>
          </p:cNvPr>
          <p:cNvSpPr txBox="1">
            <a:spLocks noGrp="1"/>
          </p:cNvSpPr>
          <p:nvPr>
            <p:ph idx="1"/>
          </p:nvPr>
        </p:nvSpPr>
        <p:spPr>
          <a:xfrm>
            <a:off x="865056" y="1160245"/>
            <a:ext cx="7236134" cy="1000233"/>
          </a:xfrm>
          <a:prstGeom prst="rect">
            <a:avLst/>
          </a:prstGeom>
          <a:noFill/>
          <a:ln>
            <a:solidFill>
              <a:srgbClr val="FF6600"/>
            </a:solidFill>
          </a:ln>
        </p:spPr>
        <p:txBody>
          <a:bodyPr wrap="square" rtlCol="0">
            <a:spAutoFit/>
          </a:bodyPr>
          <a:lstStyle/>
          <a:p>
            <a:pPr marL="25400" indent="0">
              <a:buNone/>
            </a:pP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I am a father of 4 and two step children I work with special needs children in Long Island NY and a DJ my DJ business picks up the slack but as this pandemic grips business is done</a:t>
            </a:r>
          </a:p>
        </p:txBody>
      </p:sp>
      <p:sp>
        <p:nvSpPr>
          <p:cNvPr id="8" name="Up Arrow Callout 7">
            <a:extLst>
              <a:ext uri="{FF2B5EF4-FFF2-40B4-BE49-F238E27FC236}">
                <a16:creationId xmlns:a16="http://schemas.microsoft.com/office/drawing/2014/main" id="{A8ED6ACC-E7B9-FF46-B419-29F1E35A3A84}"/>
              </a:ext>
            </a:extLst>
          </p:cNvPr>
          <p:cNvSpPr/>
          <p:nvPr/>
        </p:nvSpPr>
        <p:spPr>
          <a:xfrm>
            <a:off x="1079435" y="2256178"/>
            <a:ext cx="1617900" cy="2400283"/>
          </a:xfrm>
          <a:prstGeom prst="up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Family status</a:t>
            </a:r>
          </a:p>
        </p:txBody>
      </p:sp>
      <p:sp>
        <p:nvSpPr>
          <p:cNvPr id="13" name="Up Arrow Callout 12">
            <a:extLst>
              <a:ext uri="{FF2B5EF4-FFF2-40B4-BE49-F238E27FC236}">
                <a16:creationId xmlns:a16="http://schemas.microsoft.com/office/drawing/2014/main" id="{41FD7270-1EDE-B04D-8A57-74BBBDAE3600}"/>
              </a:ext>
            </a:extLst>
          </p:cNvPr>
          <p:cNvSpPr/>
          <p:nvPr/>
        </p:nvSpPr>
        <p:spPr>
          <a:xfrm>
            <a:off x="4713710" y="2095185"/>
            <a:ext cx="1774722" cy="1388454"/>
          </a:xfrm>
          <a:prstGeom prst="up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Professional status</a:t>
            </a:r>
          </a:p>
        </p:txBody>
      </p:sp>
      <p:sp>
        <p:nvSpPr>
          <p:cNvPr id="14" name="Up Arrow Callout 13">
            <a:extLst>
              <a:ext uri="{FF2B5EF4-FFF2-40B4-BE49-F238E27FC236}">
                <a16:creationId xmlns:a16="http://schemas.microsoft.com/office/drawing/2014/main" id="{61963069-D618-C84C-A93E-1156125574B2}"/>
              </a:ext>
            </a:extLst>
          </p:cNvPr>
          <p:cNvSpPr/>
          <p:nvPr/>
        </p:nvSpPr>
        <p:spPr>
          <a:xfrm>
            <a:off x="2812391" y="2199427"/>
            <a:ext cx="1617901" cy="1502754"/>
          </a:xfrm>
          <a:prstGeom prst="up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Location</a:t>
            </a:r>
          </a:p>
        </p:txBody>
      </p:sp>
    </p:spTree>
    <p:extLst>
      <p:ext uri="{BB962C8B-B14F-4D97-AF65-F5344CB8AC3E}">
        <p14:creationId xmlns:p14="http://schemas.microsoft.com/office/powerpoint/2010/main" val="253891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7920-98A3-EB46-92F9-F518494F2E71}"/>
              </a:ext>
            </a:extLst>
          </p:cNvPr>
          <p:cNvSpPr>
            <a:spLocks noGrp="1"/>
          </p:cNvSpPr>
          <p:nvPr>
            <p:ph type="title"/>
          </p:nvPr>
        </p:nvSpPr>
        <p:spPr>
          <a:xfrm>
            <a:off x="376034" y="254511"/>
            <a:ext cx="7543800" cy="1088068"/>
          </a:xfrm>
        </p:spPr>
        <p:txBody>
          <a:bodyPr/>
          <a:lstStyle/>
          <a:p>
            <a:r>
              <a:rPr lang="en-US" dirty="0"/>
              <a:t>Self-disclosure for relationship development</a:t>
            </a:r>
          </a:p>
        </p:txBody>
      </p:sp>
      <p:sp>
        <p:nvSpPr>
          <p:cNvPr id="4" name="Content Placeholder 2">
            <a:extLst>
              <a:ext uri="{FF2B5EF4-FFF2-40B4-BE49-F238E27FC236}">
                <a16:creationId xmlns:a16="http://schemas.microsoft.com/office/drawing/2014/main" id="{5043C398-8E6F-AC43-B331-B1DEBB65C8B0}"/>
              </a:ext>
            </a:extLst>
          </p:cNvPr>
          <p:cNvSpPr>
            <a:spLocks noGrp="1"/>
          </p:cNvSpPr>
          <p:nvPr>
            <p:ph idx="1"/>
          </p:nvPr>
        </p:nvSpPr>
        <p:spPr>
          <a:xfrm>
            <a:off x="822960" y="1581151"/>
            <a:ext cx="7543800" cy="1463699"/>
          </a:xfrm>
          <a:ln>
            <a:noFill/>
          </a:ln>
        </p:spPr>
        <p:txBody>
          <a:bodyPr>
            <a:noAutofit/>
          </a:bodyPr>
          <a:lstStyle/>
          <a:p>
            <a:pPr marL="25400" indent="0">
              <a:buNone/>
            </a:pPr>
            <a:r>
              <a:rPr lang="en-US" sz="2400" i="1" dirty="0">
                <a:solidFill>
                  <a:srgbClr val="002060"/>
                </a:solidFill>
              </a:rPr>
              <a:t>Social Penetration Theory</a:t>
            </a:r>
            <a:r>
              <a:rPr lang="en-US" sz="2400" dirty="0"/>
              <a:t>: Interpersonal connectedness and relationship development is fundamentally facilitated through iterative </a:t>
            </a:r>
            <a:r>
              <a:rPr lang="en-US" sz="2400" b="1" i="1" dirty="0"/>
              <a:t>self-disclosure</a:t>
            </a:r>
          </a:p>
          <a:p>
            <a:endParaRPr lang="en-US" sz="2400" dirty="0"/>
          </a:p>
          <a:p>
            <a:endParaRPr lang="en-US" sz="2400" dirty="0"/>
          </a:p>
        </p:txBody>
      </p:sp>
      <p:pic>
        <p:nvPicPr>
          <p:cNvPr id="5" name="Picture 4" descr="self-disclos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016" y="3479436"/>
            <a:ext cx="1715984" cy="1329888"/>
          </a:xfrm>
          <a:prstGeom prst="rect">
            <a:avLst/>
          </a:prstGeom>
        </p:spPr>
      </p:pic>
      <p:sp>
        <p:nvSpPr>
          <p:cNvPr id="6" name="TextBox 5"/>
          <p:cNvSpPr txBox="1"/>
          <p:nvPr/>
        </p:nvSpPr>
        <p:spPr>
          <a:xfrm>
            <a:off x="541846" y="3321201"/>
            <a:ext cx="6531125" cy="923330"/>
          </a:xfrm>
          <a:prstGeom prst="rect">
            <a:avLst/>
          </a:prstGeom>
          <a:noFill/>
          <a:ln>
            <a:solidFill>
              <a:srgbClr val="FF6600"/>
            </a:solidFill>
          </a:ln>
        </p:spPr>
        <p:txBody>
          <a:bodyPr wrap="square" rtlCol="0">
            <a:spAutoFit/>
          </a:bodyPr>
          <a:lstStyle/>
          <a:p>
            <a:r>
              <a:rPr lang="en-US" sz="1800" dirty="0">
                <a:solidFill>
                  <a:srgbClr val="FF0000"/>
                </a:solidFill>
                <a:latin typeface="Arial" panose="020B0604020202020204" pitchFamily="34" charset="0"/>
                <a:cs typeface="Telugu Sangam MN"/>
              </a:rPr>
              <a:t>I am a father of 4 and two stepchildren I work with special needs children in Long Island NY and a DJ my DJ business picks up the slack but as this pandemic grips business is done</a:t>
            </a:r>
          </a:p>
        </p:txBody>
      </p:sp>
      <p:pic>
        <p:nvPicPr>
          <p:cNvPr id="7" name="Picture 6" descr="iconfinder_Twitter_Sq_3698239.png">
            <a:extLst>
              <a:ext uri="{FF2B5EF4-FFF2-40B4-BE49-F238E27FC236}">
                <a16:creationId xmlns:a16="http://schemas.microsoft.com/office/drawing/2014/main" id="{22C78180-3EDA-8F47-A35F-687217990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439" y="3283423"/>
            <a:ext cx="898841" cy="523154"/>
          </a:xfrm>
          <a:prstGeom prst="rect">
            <a:avLst/>
          </a:prstGeom>
        </p:spPr>
      </p:pic>
    </p:spTree>
    <p:extLst>
      <p:ext uri="{BB962C8B-B14F-4D97-AF65-F5344CB8AC3E}">
        <p14:creationId xmlns:p14="http://schemas.microsoft.com/office/powerpoint/2010/main" val="2054800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8723-5F3B-F24D-A321-BCC14F00250D}"/>
              </a:ext>
            </a:extLst>
          </p:cNvPr>
          <p:cNvSpPr>
            <a:spLocks noGrp="1"/>
          </p:cNvSpPr>
          <p:nvPr>
            <p:ph type="title"/>
          </p:nvPr>
        </p:nvSpPr>
        <p:spPr>
          <a:xfrm>
            <a:off x="101600" y="205978"/>
            <a:ext cx="8940800" cy="857250"/>
          </a:xfrm>
        </p:spPr>
        <p:txBody>
          <a:bodyPr/>
          <a:lstStyle/>
          <a:p>
            <a:r>
              <a:rPr lang="en-US" dirty="0"/>
              <a:t>Self-Disclosure and the </a:t>
            </a:r>
            <a:r>
              <a:rPr lang="en-US" dirty="0" err="1"/>
              <a:t>Covid</a:t>
            </a:r>
            <a:r>
              <a:rPr lang="en-US" dirty="0"/>
              <a:t> context</a:t>
            </a:r>
          </a:p>
        </p:txBody>
      </p:sp>
      <p:sp>
        <p:nvSpPr>
          <p:cNvPr id="3" name="Content Placeholder 2">
            <a:extLst>
              <a:ext uri="{FF2B5EF4-FFF2-40B4-BE49-F238E27FC236}">
                <a16:creationId xmlns:a16="http://schemas.microsoft.com/office/drawing/2014/main" id="{55197456-6F8C-2445-ABCB-6C004226C113}"/>
              </a:ext>
            </a:extLst>
          </p:cNvPr>
          <p:cNvSpPr>
            <a:spLocks noGrp="1"/>
          </p:cNvSpPr>
          <p:nvPr>
            <p:ph idx="1"/>
          </p:nvPr>
        </p:nvSpPr>
        <p:spPr/>
        <p:txBody>
          <a:bodyPr>
            <a:normAutofit/>
          </a:bodyPr>
          <a:lstStyle/>
          <a:p>
            <a:pPr>
              <a:buFont typeface="Wingdings" pitchFamily="2" charset="2"/>
              <a:buChar char="Ø"/>
            </a:pPr>
            <a:r>
              <a:rPr lang="en-US" sz="2100" dirty="0"/>
              <a:t>Emotional  disclosure</a:t>
            </a:r>
          </a:p>
          <a:p>
            <a:pPr lvl="1">
              <a:buFont typeface="Wingdings" pitchFamily="2" charset="2"/>
              <a:buChar char="Ø"/>
            </a:pPr>
            <a:r>
              <a:rPr lang="en-US" sz="1800" dirty="0"/>
              <a:t>Feelings, Opinions, Subjective content</a:t>
            </a:r>
          </a:p>
          <a:p>
            <a:pPr lvl="1">
              <a:buFont typeface="Wingdings" pitchFamily="2" charset="2"/>
              <a:buChar char="Ø"/>
            </a:pPr>
            <a:endParaRPr lang="en-US" sz="1800" dirty="0"/>
          </a:p>
          <a:p>
            <a:pPr marL="0" indent="0">
              <a:buNone/>
            </a:pPr>
            <a:endParaRPr lang="en-US" sz="2100" dirty="0"/>
          </a:p>
          <a:p>
            <a:pPr>
              <a:buFont typeface="Wingdings" pitchFamily="2" charset="2"/>
              <a:buChar char="Ø"/>
            </a:pPr>
            <a:r>
              <a:rPr lang="en-US" sz="2100" dirty="0"/>
              <a:t>Informational </a:t>
            </a:r>
          </a:p>
          <a:p>
            <a:pPr lvl="1">
              <a:buFont typeface="Wingdings" pitchFamily="2" charset="2"/>
              <a:buChar char="Ø"/>
            </a:pPr>
            <a:r>
              <a:rPr lang="en-US" sz="1800" dirty="0"/>
              <a:t>Facts, demographic data etc.</a:t>
            </a:r>
          </a:p>
        </p:txBody>
      </p:sp>
      <p:sp>
        <p:nvSpPr>
          <p:cNvPr id="4" name="TextBox 3">
            <a:extLst>
              <a:ext uri="{FF2B5EF4-FFF2-40B4-BE49-F238E27FC236}">
                <a16:creationId xmlns:a16="http://schemas.microsoft.com/office/drawing/2014/main" id="{FACFB39E-F092-104E-B33B-16546FA4AD89}"/>
              </a:ext>
            </a:extLst>
          </p:cNvPr>
          <p:cNvSpPr txBox="1"/>
          <p:nvPr/>
        </p:nvSpPr>
        <p:spPr>
          <a:xfrm>
            <a:off x="279400" y="3531215"/>
            <a:ext cx="8099135" cy="1200329"/>
          </a:xfrm>
          <a:prstGeom prst="rect">
            <a:avLst/>
          </a:prstGeom>
          <a:noFill/>
          <a:ln>
            <a:solidFill>
              <a:schemeClr val="tx2"/>
            </a:solidFill>
          </a:ln>
        </p:spPr>
        <p:txBody>
          <a:bodyPr wrap="square" rtlCol="0">
            <a:spAutoFit/>
          </a:bodyPr>
          <a:lstStyle/>
          <a:p>
            <a:r>
              <a:rPr lang="en-US" sz="1800" dirty="0">
                <a:solidFill>
                  <a:srgbClr val="0070C0"/>
                </a:solidFill>
                <a:latin typeface="Tahoma" panose="020B0604030504040204" pitchFamily="34" charset="0"/>
                <a:ea typeface="Tahoma" panose="020B0604030504040204" pitchFamily="34" charset="0"/>
                <a:cs typeface="Tahoma" panose="020B0604030504040204" pitchFamily="34" charset="0"/>
              </a:rPr>
              <a:t>Waiting on my </a:t>
            </a:r>
            <a:r>
              <a:rPr lang="en-US" sz="1800" dirty="0" err="1">
                <a:solidFill>
                  <a:srgbClr val="0070C0"/>
                </a:solidFill>
                <a:latin typeface="Tahoma" panose="020B0604030504040204" pitchFamily="34" charset="0"/>
                <a:ea typeface="Tahoma" panose="020B0604030504040204" pitchFamily="34" charset="0"/>
                <a:cs typeface="Tahoma" panose="020B0604030504040204" pitchFamily="34" charset="0"/>
              </a:rPr>
              <a:t>Covid</a:t>
            </a:r>
            <a:r>
              <a:rPr lang="en-US" sz="1800" dirty="0">
                <a:solidFill>
                  <a:srgbClr val="0070C0"/>
                </a:solidFill>
                <a:latin typeface="Tahoma" panose="020B0604030504040204" pitchFamily="34" charset="0"/>
                <a:ea typeface="Tahoma" panose="020B0604030504040204" pitchFamily="34" charset="0"/>
                <a:cs typeface="Tahoma" panose="020B0604030504040204" pitchFamily="34" charset="0"/>
              </a:rPr>
              <a:t> test results. Worried about my 12 </a:t>
            </a:r>
            <a:r>
              <a:rPr lang="en-US" sz="1800" dirty="0" err="1">
                <a:solidFill>
                  <a:srgbClr val="0070C0"/>
                </a:solidFill>
                <a:latin typeface="Tahoma" panose="020B0604030504040204" pitchFamily="34" charset="0"/>
                <a:ea typeface="Tahoma" panose="020B0604030504040204" pitchFamily="34" charset="0"/>
                <a:cs typeface="Tahoma" panose="020B0604030504040204" pitchFamily="34" charset="0"/>
              </a:rPr>
              <a:t>yo</a:t>
            </a:r>
            <a:r>
              <a:rPr lang="en-US" sz="1800" dirty="0">
                <a:solidFill>
                  <a:srgbClr val="0070C0"/>
                </a:solidFill>
                <a:latin typeface="Tahoma" panose="020B0604030504040204" pitchFamily="34" charset="0"/>
                <a:ea typeface="Tahoma" panose="020B0604030504040204" pitchFamily="34" charset="0"/>
                <a:cs typeface="Tahoma" panose="020B0604030504040204" pitchFamily="34" charset="0"/>
              </a:rPr>
              <a:t> son who's immunocompromised, my 23 </a:t>
            </a:r>
            <a:r>
              <a:rPr lang="en-US" sz="1800" dirty="0" err="1">
                <a:solidFill>
                  <a:srgbClr val="0070C0"/>
                </a:solidFill>
                <a:latin typeface="Tahoma" panose="020B0604030504040204" pitchFamily="34" charset="0"/>
                <a:ea typeface="Tahoma" panose="020B0604030504040204" pitchFamily="34" charset="0"/>
                <a:cs typeface="Tahoma" panose="020B0604030504040204" pitchFamily="34" charset="0"/>
              </a:rPr>
              <a:t>yo</a:t>
            </a:r>
            <a:r>
              <a:rPr lang="en-US" sz="1800" dirty="0">
                <a:solidFill>
                  <a:srgbClr val="0070C0"/>
                </a:solidFill>
                <a:latin typeface="Tahoma" panose="020B0604030504040204" pitchFamily="34" charset="0"/>
                <a:ea typeface="Tahoma" panose="020B0604030504040204" pitchFamily="34" charset="0"/>
                <a:cs typeface="Tahoma" panose="020B0604030504040204" pitchFamily="34" charset="0"/>
              </a:rPr>
              <a:t> daughter who lives in Queens, my 25yo son with asthma, my newborn grandson, and sad for my almost 21yo who will toast her special day in quarantine. This sucks. #</a:t>
            </a:r>
            <a:r>
              <a:rPr lang="en-US" sz="1800" dirty="0" err="1">
                <a:solidFill>
                  <a:srgbClr val="0070C0"/>
                </a:solidFill>
                <a:latin typeface="Tahoma" panose="020B0604030504040204" pitchFamily="34" charset="0"/>
                <a:ea typeface="Tahoma" panose="020B0604030504040204" pitchFamily="34" charset="0"/>
                <a:cs typeface="Tahoma" panose="020B0604030504040204" pitchFamily="34" charset="0"/>
              </a:rPr>
              <a:t>ThisNest</a:t>
            </a:r>
            <a:r>
              <a:rPr lang="en-US" sz="1800" dirty="0">
                <a:solidFill>
                  <a:srgbClr val="0070C0"/>
                </a:solidFill>
                <a:latin typeface="Tahoma" panose="020B0604030504040204" pitchFamily="34" charset="0"/>
                <a:ea typeface="Tahoma" panose="020B0604030504040204" pitchFamily="34" charset="0"/>
                <a:cs typeface="Tahoma" panose="020B0604030504040204" pitchFamily="34" charset="0"/>
              </a:rPr>
              <a:t> #RN #Mom"</a:t>
            </a:r>
          </a:p>
        </p:txBody>
      </p:sp>
      <p:sp>
        <p:nvSpPr>
          <p:cNvPr id="5" name="TextBox 4">
            <a:extLst>
              <a:ext uri="{FF2B5EF4-FFF2-40B4-BE49-F238E27FC236}">
                <a16:creationId xmlns:a16="http://schemas.microsoft.com/office/drawing/2014/main" id="{4F97D348-81EA-4341-8FF2-1D7CC748240A}"/>
              </a:ext>
            </a:extLst>
          </p:cNvPr>
          <p:cNvSpPr txBox="1"/>
          <p:nvPr/>
        </p:nvSpPr>
        <p:spPr>
          <a:xfrm>
            <a:off x="279400" y="2120405"/>
            <a:ext cx="8407400" cy="523220"/>
          </a:xfrm>
          <a:prstGeom prst="rect">
            <a:avLst/>
          </a:prstGeom>
          <a:noFill/>
          <a:ln>
            <a:solidFill>
              <a:schemeClr val="accent1"/>
            </a:solidFill>
          </a:ln>
        </p:spPr>
        <p:txBody>
          <a:bodyPr wrap="square" rtlCol="0">
            <a:spAutoFit/>
          </a:bodyPr>
          <a:lstStyle/>
          <a:p>
            <a:r>
              <a:rPr lang="en-US" dirty="0">
                <a:solidFill>
                  <a:srgbClr val="002060"/>
                </a:solidFill>
                <a:latin typeface="Tahoma" panose="020B0604030504040204" pitchFamily="34" charset="0"/>
                <a:ea typeface="Tahoma" panose="020B0604030504040204" pitchFamily="34" charset="0"/>
                <a:cs typeface="Tahoma" panose="020B0604030504040204" pitchFamily="34" charset="0"/>
              </a:rPr>
              <a:t>This corona virus thing is driving me crazy </a:t>
            </a:r>
            <a:r>
              <a:rPr lang="en-US" dirty="0" err="1">
                <a:solidFill>
                  <a:srgbClr val="002060"/>
                </a:solidFill>
                <a:latin typeface="Tahoma" panose="020B0604030504040204" pitchFamily="34" charset="0"/>
                <a:ea typeface="Tahoma" panose="020B0604030504040204" pitchFamily="34" charset="0"/>
                <a:cs typeface="Tahoma" panose="020B0604030504040204" pitchFamily="34" charset="0"/>
              </a:rPr>
              <a:t>i</a:t>
            </a:r>
            <a:r>
              <a:rPr lang="en-US" dirty="0">
                <a:solidFill>
                  <a:srgbClr val="002060"/>
                </a:solidFill>
                <a:latin typeface="Tahoma" panose="020B0604030504040204" pitchFamily="34" charset="0"/>
                <a:ea typeface="Tahoma" panose="020B0604030504040204" pitchFamily="34" charset="0"/>
                <a:cs typeface="Tahoma" panose="020B0604030504040204" pitchFamily="34" charset="0"/>
              </a:rPr>
              <a:t> just want to cry I'm so worried about my family and loved ones. I hope this stuff goes away SOON. I came close to breaking down and crying today already ugh </a:t>
            </a:r>
          </a:p>
        </p:txBody>
      </p:sp>
    </p:spTree>
    <p:extLst>
      <p:ext uri="{BB962C8B-B14F-4D97-AF65-F5344CB8AC3E}">
        <p14:creationId xmlns:p14="http://schemas.microsoft.com/office/powerpoint/2010/main" val="3456730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B92B5-579D-BF48-BEAD-C608D600F786}"/>
              </a:ext>
            </a:extLst>
          </p:cNvPr>
          <p:cNvPicPr>
            <a:picLocks noChangeAspect="1"/>
          </p:cNvPicPr>
          <p:nvPr/>
        </p:nvPicPr>
        <p:blipFill>
          <a:blip r:embed="rId2"/>
          <a:stretch>
            <a:fillRect/>
          </a:stretch>
        </p:blipFill>
        <p:spPr>
          <a:xfrm>
            <a:off x="4087188" y="0"/>
            <a:ext cx="5056812" cy="5143500"/>
          </a:xfrm>
          <a:prstGeom prst="rect">
            <a:avLst/>
          </a:prstGeom>
        </p:spPr>
      </p:pic>
      <p:pic>
        <p:nvPicPr>
          <p:cNvPr id="6" name="Picture 5">
            <a:extLst>
              <a:ext uri="{FF2B5EF4-FFF2-40B4-BE49-F238E27FC236}">
                <a16:creationId xmlns:a16="http://schemas.microsoft.com/office/drawing/2014/main" id="{D319190D-FA81-9549-A1FB-F0C622D813D5}"/>
              </a:ext>
            </a:extLst>
          </p:cNvPr>
          <p:cNvPicPr>
            <a:picLocks noChangeAspect="1"/>
          </p:cNvPicPr>
          <p:nvPr/>
        </p:nvPicPr>
        <p:blipFill>
          <a:blip r:embed="rId3"/>
          <a:stretch>
            <a:fillRect/>
          </a:stretch>
        </p:blipFill>
        <p:spPr>
          <a:xfrm>
            <a:off x="0" y="-1"/>
            <a:ext cx="3759200" cy="3768681"/>
          </a:xfrm>
          <a:prstGeom prst="rect">
            <a:avLst/>
          </a:prstGeom>
        </p:spPr>
      </p:pic>
    </p:spTree>
    <p:extLst>
      <p:ext uri="{BB962C8B-B14F-4D97-AF65-F5344CB8AC3E}">
        <p14:creationId xmlns:p14="http://schemas.microsoft.com/office/powerpoint/2010/main" val="618962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1184366" y="1730542"/>
            <a:ext cx="6514174"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dirty="0"/>
          </a:p>
          <a:p>
            <a:pPr marL="0" marR="0" lvl="0" indent="0" algn="ctr" rtl="0">
              <a:lnSpc>
                <a:spcPct val="90000"/>
              </a:lnSpc>
              <a:spcBef>
                <a:spcPts val="1000"/>
              </a:spcBef>
              <a:spcAft>
                <a:spcPts val="0"/>
              </a:spcAft>
              <a:buClr>
                <a:srgbClr val="000000"/>
              </a:buClr>
              <a:buSzPts val="2400"/>
              <a:buFont typeface="Arial"/>
              <a:buNone/>
            </a:pPr>
            <a:r>
              <a:rPr lang="en-US" sz="2600" dirty="0"/>
              <a:t>Economic approaches to privacy</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Tree>
    <p:extLst>
      <p:ext uri="{BB962C8B-B14F-4D97-AF65-F5344CB8AC3E}">
        <p14:creationId xmlns:p14="http://schemas.microsoft.com/office/powerpoint/2010/main" val="2210970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927" y="1202407"/>
            <a:ext cx="7860146" cy="572700"/>
          </a:xfrm>
        </p:spPr>
        <p:txBody>
          <a:bodyPr/>
          <a:lstStyle/>
          <a:p>
            <a:r>
              <a:rPr lang="en-US" dirty="0"/>
              <a:t>Does (your) personal information have value?</a:t>
            </a:r>
          </a:p>
        </p:txBody>
      </p:sp>
      <p:sp>
        <p:nvSpPr>
          <p:cNvPr id="6" name="Title 1">
            <a:extLst>
              <a:ext uri="{FF2B5EF4-FFF2-40B4-BE49-F238E27FC236}">
                <a16:creationId xmlns:a16="http://schemas.microsoft.com/office/drawing/2014/main" id="{477A6254-6FD1-AF4C-9EA0-0DEDDE66F58D}"/>
              </a:ext>
            </a:extLst>
          </p:cNvPr>
          <p:cNvSpPr txBox="1">
            <a:spLocks/>
          </p:cNvSpPr>
          <p:nvPr/>
        </p:nvSpPr>
        <p:spPr>
          <a:xfrm>
            <a:off x="1644074" y="3368394"/>
            <a:ext cx="5578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What/who determines that value?</a:t>
            </a:r>
          </a:p>
        </p:txBody>
      </p:sp>
      <p:sp>
        <p:nvSpPr>
          <p:cNvPr id="9" name="Title 1">
            <a:extLst>
              <a:ext uri="{FF2B5EF4-FFF2-40B4-BE49-F238E27FC236}">
                <a16:creationId xmlns:a16="http://schemas.microsoft.com/office/drawing/2014/main" id="{52960441-DF3C-BD43-A670-502EAD956BE4}"/>
              </a:ext>
            </a:extLst>
          </p:cNvPr>
          <p:cNvSpPr txBox="1">
            <a:spLocks/>
          </p:cNvSpPr>
          <p:nvPr/>
        </p:nvSpPr>
        <p:spPr>
          <a:xfrm>
            <a:off x="1717963" y="2285400"/>
            <a:ext cx="52277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Value to you or value to others?</a:t>
            </a:r>
          </a:p>
        </p:txBody>
      </p:sp>
    </p:spTree>
    <p:extLst>
      <p:ext uri="{BB962C8B-B14F-4D97-AF65-F5344CB8AC3E}">
        <p14:creationId xmlns:p14="http://schemas.microsoft.com/office/powerpoint/2010/main" val="1820811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of Privacy</a:t>
            </a:r>
          </a:p>
        </p:txBody>
      </p:sp>
      <p:sp>
        <p:nvSpPr>
          <p:cNvPr id="3" name="Content Placeholder 2"/>
          <p:cNvSpPr>
            <a:spLocks noGrp="1"/>
          </p:cNvSpPr>
          <p:nvPr>
            <p:ph idx="1"/>
          </p:nvPr>
        </p:nvSpPr>
        <p:spPr>
          <a:xfrm>
            <a:off x="837323" y="1409952"/>
            <a:ext cx="7863332" cy="2009684"/>
          </a:xfrm>
        </p:spPr>
        <p:txBody>
          <a:bodyPr>
            <a:normAutofit lnSpcReduction="10000"/>
          </a:bodyPr>
          <a:lstStyle/>
          <a:p>
            <a:pPr marL="0" indent="0">
              <a:buNone/>
            </a:pPr>
            <a:r>
              <a:rPr lang="en-US" sz="2700" dirty="0"/>
              <a:t>Economics of privacy attempts to study the costs and benefits associated with the protection or disclosure of personal data - for the data subject, the data holder, and for society as a whole.</a:t>
            </a:r>
          </a:p>
          <a:p>
            <a:pPr marL="0" indent="0">
              <a:buNone/>
            </a:pPr>
            <a:endParaRPr lang="en-US" sz="2700" dirty="0"/>
          </a:p>
        </p:txBody>
      </p:sp>
    </p:spTree>
    <p:extLst>
      <p:ext uri="{BB962C8B-B14F-4D97-AF65-F5344CB8AC3E}">
        <p14:creationId xmlns:p14="http://schemas.microsoft.com/office/powerpoint/2010/main" val="225589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81734"/>
            <a:ext cx="8520600" cy="572700"/>
          </a:xfrm>
        </p:spPr>
        <p:txBody>
          <a:bodyPr/>
          <a:lstStyle/>
          <a:p>
            <a:r>
              <a:rPr lang="en-US" dirty="0"/>
              <a:t>Data Privacy and Utility       Individual and societal </a:t>
            </a:r>
          </a:p>
        </p:txBody>
      </p:sp>
      <p:pic>
        <p:nvPicPr>
          <p:cNvPr id="3" name="Picture 2" descr="johnny-automatic-scales-of-just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49" y="1698568"/>
            <a:ext cx="2745302" cy="3163198"/>
          </a:xfrm>
          <a:prstGeom prst="rect">
            <a:avLst/>
          </a:prstGeom>
        </p:spPr>
      </p:pic>
      <p:pic>
        <p:nvPicPr>
          <p:cNvPr id="4" name="Picture 2" descr="http://blackhawkchristian.files.wordpress.com/2012/02/goldkey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888244">
            <a:off x="3549137" y="2615999"/>
            <a:ext cx="461804" cy="674336"/>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descr="AA00621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8304" y="2815207"/>
            <a:ext cx="682259" cy="1018270"/>
          </a:xfrm>
          <a:prstGeom prst="rect">
            <a:avLst/>
          </a:prstGeom>
        </p:spPr>
      </p:pic>
      <p:cxnSp>
        <p:nvCxnSpPr>
          <p:cNvPr id="7" name="Straight Arrow Connector 6">
            <a:extLst>
              <a:ext uri="{FF2B5EF4-FFF2-40B4-BE49-F238E27FC236}">
                <a16:creationId xmlns:a16="http://schemas.microsoft.com/office/drawing/2014/main" id="{E795E327-C0E2-4F49-89E5-88697252A077}"/>
              </a:ext>
            </a:extLst>
          </p:cNvPr>
          <p:cNvCxnSpPr/>
          <p:nvPr/>
        </p:nvCxnSpPr>
        <p:spPr>
          <a:xfrm>
            <a:off x="4161053" y="620331"/>
            <a:ext cx="51254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2272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000" y="165612"/>
            <a:ext cx="8520600" cy="572700"/>
          </a:xfrm>
        </p:spPr>
        <p:txBody>
          <a:bodyPr/>
          <a:lstStyle/>
          <a:p>
            <a:r>
              <a:rPr lang="en-US" dirty="0"/>
              <a:t>Attempts to valuate personal data </a:t>
            </a:r>
          </a:p>
        </p:txBody>
      </p:sp>
      <p:pic>
        <p:nvPicPr>
          <p:cNvPr id="6" name="Picture 5">
            <a:extLst>
              <a:ext uri="{FF2B5EF4-FFF2-40B4-BE49-F238E27FC236}">
                <a16:creationId xmlns:a16="http://schemas.microsoft.com/office/drawing/2014/main" id="{69255A5C-F364-9E42-8241-E5E5D43B9861}"/>
              </a:ext>
            </a:extLst>
          </p:cNvPr>
          <p:cNvPicPr>
            <a:picLocks noChangeAspect="1"/>
          </p:cNvPicPr>
          <p:nvPr/>
        </p:nvPicPr>
        <p:blipFill>
          <a:blip r:embed="rId3"/>
          <a:stretch>
            <a:fillRect/>
          </a:stretch>
        </p:blipFill>
        <p:spPr>
          <a:xfrm>
            <a:off x="144568" y="860975"/>
            <a:ext cx="4138601" cy="1456630"/>
          </a:xfrm>
          <a:prstGeom prst="rect">
            <a:avLst/>
          </a:prstGeom>
        </p:spPr>
      </p:pic>
      <p:pic>
        <p:nvPicPr>
          <p:cNvPr id="8" name="Picture 7">
            <a:extLst>
              <a:ext uri="{FF2B5EF4-FFF2-40B4-BE49-F238E27FC236}">
                <a16:creationId xmlns:a16="http://schemas.microsoft.com/office/drawing/2014/main" id="{5291764E-0F00-F542-85D6-81361D6E7BAE}"/>
              </a:ext>
            </a:extLst>
          </p:cNvPr>
          <p:cNvPicPr>
            <a:picLocks noChangeAspect="1"/>
          </p:cNvPicPr>
          <p:nvPr/>
        </p:nvPicPr>
        <p:blipFill>
          <a:blip r:embed="rId4"/>
          <a:stretch>
            <a:fillRect/>
          </a:stretch>
        </p:blipFill>
        <p:spPr>
          <a:xfrm>
            <a:off x="289000" y="2317605"/>
            <a:ext cx="3532257" cy="978874"/>
          </a:xfrm>
          <a:prstGeom prst="rect">
            <a:avLst/>
          </a:prstGeom>
        </p:spPr>
      </p:pic>
      <p:sp>
        <p:nvSpPr>
          <p:cNvPr id="9" name="Content Placeholder 2">
            <a:extLst>
              <a:ext uri="{FF2B5EF4-FFF2-40B4-BE49-F238E27FC236}">
                <a16:creationId xmlns:a16="http://schemas.microsoft.com/office/drawing/2014/main" id="{5DC31142-D779-D04B-A893-25DD9CCE8DF8}"/>
              </a:ext>
            </a:extLst>
          </p:cNvPr>
          <p:cNvSpPr>
            <a:spLocks noGrp="1"/>
          </p:cNvSpPr>
          <p:nvPr>
            <p:ph idx="1"/>
          </p:nvPr>
        </p:nvSpPr>
        <p:spPr>
          <a:xfrm>
            <a:off x="2564779" y="1817649"/>
            <a:ext cx="6434653" cy="3160239"/>
          </a:xfrm>
          <a:solidFill>
            <a:schemeClr val="bg1"/>
          </a:solidFill>
        </p:spPr>
        <p:txBody>
          <a:bodyPr/>
          <a:lstStyle/>
          <a:p>
            <a:pPr marL="114300" indent="0">
              <a:buNone/>
            </a:pPr>
            <a:r>
              <a:rPr lang="en-US" sz="1600" dirty="0">
                <a:solidFill>
                  <a:schemeClr val="tx1"/>
                </a:solidFill>
              </a:rPr>
              <a:t>This 2007 study:</a:t>
            </a:r>
          </a:p>
          <a:p>
            <a:r>
              <a:rPr lang="en-US" sz="1600" dirty="0">
                <a:solidFill>
                  <a:schemeClr val="tx1"/>
                </a:solidFill>
              </a:rPr>
              <a:t>Suggest the value that US subjects assign to protection against improper access and secondary uses of personal information on a single Web site to be between $30.49 and $44.62.</a:t>
            </a:r>
          </a:p>
          <a:p>
            <a:r>
              <a:rPr lang="en-US" sz="1600" dirty="0">
                <a:solidFill>
                  <a:schemeClr val="tx1"/>
                </a:solidFill>
              </a:rPr>
              <a:t>Suggests there are three types of Internet users – privacy guardians, information sellers, and convenience seekers. (</a:t>
            </a:r>
            <a:r>
              <a:rPr lang="en-US" sz="1600" i="1" dirty="0">
                <a:solidFill>
                  <a:schemeClr val="tx1"/>
                </a:solidFill>
              </a:rPr>
              <a:t>background</a:t>
            </a:r>
            <a:r>
              <a:rPr lang="en-US" sz="1600" dirty="0">
                <a:solidFill>
                  <a:schemeClr val="tx1"/>
                </a:solidFill>
              </a:rPr>
              <a:t>: the Web sites were travel sites and collected users’ name, home address, phone number, email address, occupation, travel purpose, and more)</a:t>
            </a:r>
          </a:p>
        </p:txBody>
      </p:sp>
    </p:spTree>
    <p:extLst>
      <p:ext uri="{BB962C8B-B14F-4D97-AF65-F5344CB8AC3E}">
        <p14:creationId xmlns:p14="http://schemas.microsoft.com/office/powerpoint/2010/main" val="1011116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2"/>
          <p:cNvSpPr txBox="1"/>
          <p:nvPr/>
        </p:nvSpPr>
        <p:spPr>
          <a:xfrm>
            <a:off x="247800" y="556968"/>
            <a:ext cx="8648400" cy="71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3000" dirty="0">
                <a:solidFill>
                  <a:schemeClr val="dk1"/>
                </a:solidFill>
                <a:latin typeface="Calibri"/>
                <a:ea typeface="Calibri"/>
                <a:cs typeface="Calibri"/>
                <a:sym typeface="Calibri"/>
              </a:rPr>
              <a:t>A quick tour through the history of privacy</a:t>
            </a:r>
            <a:endParaRPr sz="3000" b="0" i="1" u="none" strike="noStrike" cap="none" dirty="0">
              <a:solidFill>
                <a:srgbClr val="7030A0"/>
              </a:solidFill>
              <a:latin typeface="Calibri"/>
              <a:ea typeface="Calibri"/>
              <a:cs typeface="Calibri"/>
              <a:sym typeface="Calibri"/>
            </a:endParaRPr>
          </a:p>
        </p:txBody>
      </p:sp>
      <p:sp>
        <p:nvSpPr>
          <p:cNvPr id="267" name="Google Shape;267;p52"/>
          <p:cNvSpPr txBox="1"/>
          <p:nvPr/>
        </p:nvSpPr>
        <p:spPr>
          <a:xfrm>
            <a:off x="1448202" y="1268868"/>
            <a:ext cx="7163829" cy="663299"/>
          </a:xfrm>
          <a:prstGeom prst="rect">
            <a:avLst/>
          </a:prstGeom>
          <a:noFill/>
          <a:ln>
            <a:noFill/>
          </a:ln>
        </p:spPr>
        <p:txBody>
          <a:bodyPr spcFirstLastPara="1" wrap="square" lIns="91425" tIns="45700" rIns="91425" bIns="45700" anchor="t" anchorCtr="0">
            <a:noAutofit/>
          </a:bodyPr>
          <a:lstStyle/>
          <a:p>
            <a:pPr lvl="0"/>
            <a:r>
              <a:rPr lang="en-US" sz="2200" dirty="0">
                <a:solidFill>
                  <a:schemeClr val="dk1"/>
                </a:solidFill>
                <a:latin typeface="Calibri"/>
                <a:ea typeface="Calibri"/>
                <a:cs typeface="Calibri"/>
                <a:sym typeface="Calibri"/>
                <a:hlinkClick r:id="rId3"/>
              </a:rPr>
              <a:t>https://www.youtube.com/watch?v=SCmKJyVx9AY</a:t>
            </a:r>
            <a:r>
              <a:rPr lang="en-US" sz="2200" dirty="0">
                <a:solidFill>
                  <a:schemeClr val="dk1"/>
                </a:solidFill>
                <a:latin typeface="Calibri"/>
                <a:ea typeface="Calibri"/>
                <a:cs typeface="Calibri"/>
                <a:sym typeface="Calibri"/>
              </a:rPr>
              <a:t> </a:t>
            </a:r>
            <a:endParaRPr sz="2200" b="0" i="1" u="none" strike="noStrike" cap="none" dirty="0">
              <a:solidFill>
                <a:schemeClr val="dk1"/>
              </a:solidFill>
              <a:latin typeface="Calibri"/>
              <a:ea typeface="Calibri"/>
              <a:cs typeface="Calibri"/>
              <a:sym typeface="Calibri"/>
            </a:endParaRPr>
          </a:p>
        </p:txBody>
      </p:sp>
      <p:sp>
        <p:nvSpPr>
          <p:cNvPr id="5" name="Google Shape;634;p101">
            <a:extLst>
              <a:ext uri="{FF2B5EF4-FFF2-40B4-BE49-F238E27FC236}">
                <a16:creationId xmlns:a16="http://schemas.microsoft.com/office/drawing/2014/main" id="{92513720-F2CF-8444-9EA4-D28AA3EC0073}"/>
              </a:ext>
            </a:extLst>
          </p:cNvPr>
          <p:cNvSpPr txBox="1">
            <a:spLocks/>
          </p:cNvSpPr>
          <p:nvPr/>
        </p:nvSpPr>
        <p:spPr>
          <a:xfrm>
            <a:off x="397565" y="2067339"/>
            <a:ext cx="8447388" cy="28512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700"/>
              </a:spcBef>
              <a:buClr>
                <a:schemeClr val="dk1"/>
              </a:buClr>
              <a:buSzPts val="1100"/>
            </a:pPr>
            <a:r>
              <a:rPr lang="en-US" sz="1800" dirty="0">
                <a:solidFill>
                  <a:schemeClr val="dk1"/>
                </a:solidFill>
                <a:latin typeface="Calibri"/>
                <a:ea typeface="Calibri"/>
                <a:cs typeface="Calibri"/>
                <a:sym typeface="Calibri"/>
              </a:rPr>
              <a:t>Look out for answers to the following three questions:</a:t>
            </a:r>
          </a:p>
          <a:p>
            <a:pPr>
              <a:spcBef>
                <a:spcPts val="700"/>
              </a:spcBef>
              <a:buClr>
                <a:schemeClr val="dk1"/>
              </a:buClr>
              <a:buSzPts val="1100"/>
            </a:pPr>
            <a:endParaRPr lang="en-US" sz="1800" dirty="0">
              <a:solidFill>
                <a:schemeClr val="dk1"/>
              </a:solidFill>
              <a:latin typeface="Calibri"/>
              <a:ea typeface="Calibri"/>
              <a:cs typeface="Calibri"/>
              <a:sym typeface="Calibri"/>
            </a:endParaRPr>
          </a:p>
          <a:p>
            <a:pPr>
              <a:spcBef>
                <a:spcPts val="700"/>
              </a:spcBef>
              <a:buClr>
                <a:schemeClr val="dk1"/>
              </a:buClr>
              <a:buSzPts val="1100"/>
            </a:pPr>
            <a:r>
              <a:rPr lang="en-US" sz="1800" dirty="0">
                <a:solidFill>
                  <a:schemeClr val="dk1"/>
                </a:solidFill>
                <a:latin typeface="Calibri"/>
                <a:ea typeface="Calibri"/>
                <a:cs typeface="Calibri"/>
                <a:sym typeface="Calibri"/>
              </a:rPr>
              <a:t>1.  What three technological shifts around the 1880s kickstarted conversations about privacy?</a:t>
            </a:r>
          </a:p>
          <a:p>
            <a:pPr>
              <a:spcBef>
                <a:spcPts val="700"/>
              </a:spcBef>
              <a:buClr>
                <a:schemeClr val="dk1"/>
              </a:buClr>
              <a:buSzPts val="1100"/>
            </a:pPr>
            <a:r>
              <a:rPr lang="en-US" sz="1800" dirty="0">
                <a:solidFill>
                  <a:schemeClr val="dk1"/>
                </a:solidFill>
                <a:latin typeface="Calibri"/>
                <a:ea typeface="Calibri"/>
                <a:cs typeface="Calibri"/>
                <a:sym typeface="Calibri"/>
              </a:rPr>
              <a:t>2. According to Helen </a:t>
            </a:r>
            <a:r>
              <a:rPr lang="en-US" sz="1800" dirty="0" err="1">
                <a:solidFill>
                  <a:schemeClr val="dk1"/>
                </a:solidFill>
                <a:latin typeface="Calibri"/>
                <a:ea typeface="Calibri"/>
                <a:cs typeface="Calibri"/>
                <a:sym typeface="Calibri"/>
              </a:rPr>
              <a:t>Nissenbaum</a:t>
            </a:r>
            <a:r>
              <a:rPr lang="en-US" sz="1800" dirty="0">
                <a:solidFill>
                  <a:schemeClr val="dk1"/>
                </a:solidFill>
                <a:latin typeface="Calibri"/>
                <a:ea typeface="Calibri"/>
                <a:cs typeface="Calibri"/>
                <a:sym typeface="Calibri"/>
              </a:rPr>
              <a:t>, how is Facebook like a utility company?</a:t>
            </a:r>
          </a:p>
          <a:p>
            <a:pPr>
              <a:spcBef>
                <a:spcPts val="700"/>
              </a:spcBef>
              <a:buClr>
                <a:schemeClr val="dk1"/>
              </a:buClr>
              <a:buSzPts val="1100"/>
            </a:pPr>
            <a:r>
              <a:rPr lang="en-US" sz="1800" dirty="0">
                <a:solidFill>
                  <a:schemeClr val="dk1"/>
                </a:solidFill>
                <a:latin typeface="Calibri"/>
                <a:ea typeface="Calibri"/>
                <a:cs typeface="Calibri"/>
                <a:sym typeface="Calibri"/>
              </a:rPr>
              <a:t>3. What is the major piece of legislation in effect today about privacy?  When was it written?</a:t>
            </a:r>
          </a:p>
          <a:p>
            <a:pPr>
              <a:spcBef>
                <a:spcPts val="700"/>
              </a:spcBef>
              <a:buClr>
                <a:schemeClr val="dk1"/>
              </a:buClr>
              <a:buSzPts val="1100"/>
            </a:pPr>
            <a:endParaRPr lang="en-US" sz="2000" dirty="0">
              <a:solidFill>
                <a:schemeClr val="dk1"/>
              </a:solidFill>
              <a:latin typeface="Calibri"/>
              <a:ea typeface="Calibri"/>
              <a:cs typeface="Calibri"/>
              <a:sym typeface="Calibri"/>
            </a:endParaRPr>
          </a:p>
          <a:p>
            <a:endParaRPr lang="en-US" sz="2000" dirty="0"/>
          </a:p>
        </p:txBody>
      </p:sp>
    </p:spTree>
    <p:extLst>
      <p:ext uri="{BB962C8B-B14F-4D97-AF65-F5344CB8AC3E}">
        <p14:creationId xmlns:p14="http://schemas.microsoft.com/office/powerpoint/2010/main" val="2335476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5612"/>
            <a:ext cx="8520600" cy="572700"/>
          </a:xfrm>
        </p:spPr>
        <p:txBody>
          <a:bodyPr/>
          <a:lstStyle/>
          <a:p>
            <a:r>
              <a:rPr lang="en-US" dirty="0"/>
              <a:t>Attempts to valuate personal data </a:t>
            </a:r>
          </a:p>
        </p:txBody>
      </p:sp>
      <p:pic>
        <p:nvPicPr>
          <p:cNvPr id="7" name="Picture 6">
            <a:extLst>
              <a:ext uri="{FF2B5EF4-FFF2-40B4-BE49-F238E27FC236}">
                <a16:creationId xmlns:a16="http://schemas.microsoft.com/office/drawing/2014/main" id="{FB6AD0DE-7C88-1D4E-A11E-4391684E1E74}"/>
              </a:ext>
            </a:extLst>
          </p:cNvPr>
          <p:cNvPicPr>
            <a:picLocks noChangeAspect="1"/>
          </p:cNvPicPr>
          <p:nvPr/>
        </p:nvPicPr>
        <p:blipFill>
          <a:blip r:embed="rId3"/>
          <a:stretch>
            <a:fillRect/>
          </a:stretch>
        </p:blipFill>
        <p:spPr>
          <a:xfrm>
            <a:off x="144567" y="821388"/>
            <a:ext cx="5550781" cy="2584752"/>
          </a:xfrm>
          <a:prstGeom prst="rect">
            <a:avLst/>
          </a:prstGeom>
        </p:spPr>
      </p:pic>
      <p:sp>
        <p:nvSpPr>
          <p:cNvPr id="8" name="Content Placeholder 2">
            <a:extLst>
              <a:ext uri="{FF2B5EF4-FFF2-40B4-BE49-F238E27FC236}">
                <a16:creationId xmlns:a16="http://schemas.microsoft.com/office/drawing/2014/main" id="{C64A8C36-CDD0-B748-B9B7-EC325C8451AD}"/>
              </a:ext>
            </a:extLst>
          </p:cNvPr>
          <p:cNvSpPr>
            <a:spLocks noGrp="1"/>
          </p:cNvSpPr>
          <p:nvPr>
            <p:ph idx="1"/>
          </p:nvPr>
        </p:nvSpPr>
        <p:spPr>
          <a:xfrm>
            <a:off x="2542479" y="2004448"/>
            <a:ext cx="6456954" cy="3143496"/>
          </a:xfrm>
          <a:solidFill>
            <a:schemeClr val="bg1"/>
          </a:solidFill>
        </p:spPr>
        <p:txBody>
          <a:bodyPr/>
          <a:lstStyle/>
          <a:p>
            <a:pPr marL="114300" indent="0">
              <a:buNone/>
            </a:pPr>
            <a:r>
              <a:rPr lang="en-US" sz="1600" dirty="0">
                <a:solidFill>
                  <a:schemeClr val="tx1"/>
                </a:solidFill>
              </a:rPr>
              <a:t>This 2014 study:</a:t>
            </a:r>
          </a:p>
          <a:p>
            <a:r>
              <a:rPr lang="en-US" sz="1600" dirty="0">
                <a:solidFill>
                  <a:schemeClr val="tx1"/>
                </a:solidFill>
              </a:rPr>
              <a:t>Attempts to pinpoint the value of users’ browsing histories (</a:t>
            </a:r>
            <a:r>
              <a:rPr lang="en-US" sz="1600" i="1" dirty="0">
                <a:solidFill>
                  <a:schemeClr val="tx1"/>
                </a:solidFill>
              </a:rPr>
              <a:t>note</a:t>
            </a:r>
            <a:r>
              <a:rPr lang="en-US" sz="1600" dirty="0">
                <a:solidFill>
                  <a:schemeClr val="tx1"/>
                </a:solidFill>
              </a:rPr>
              <a:t>: companies use these for tracking and profiling)</a:t>
            </a:r>
          </a:p>
          <a:p>
            <a:r>
              <a:rPr lang="en-US" sz="1600" dirty="0">
                <a:solidFill>
                  <a:schemeClr val="tx1"/>
                </a:solidFill>
              </a:rPr>
              <a:t>Study reveals huge gap between users’ perception of the value of their personal information and its actual value on the market. </a:t>
            </a:r>
          </a:p>
          <a:p>
            <a:r>
              <a:rPr lang="en-US" sz="1600" dirty="0">
                <a:solidFill>
                  <a:schemeClr val="tx1"/>
                </a:solidFill>
              </a:rPr>
              <a:t>On average, users evaluate the price of the disclosure of their presence on a Web site to EUR 7; while, users’ browsing history elements are routinely being sold off for less than $0.0005. </a:t>
            </a:r>
          </a:p>
          <a:p>
            <a:r>
              <a:rPr lang="en-US" sz="1600" dirty="0">
                <a:solidFill>
                  <a:schemeClr val="tx1"/>
                </a:solidFill>
              </a:rPr>
              <a:t>Value of browsing history varies with: whether user is historical vs new; the sites visited; time and users’ physical location; etc.</a:t>
            </a:r>
          </a:p>
        </p:txBody>
      </p:sp>
    </p:spTree>
    <p:extLst>
      <p:ext uri="{BB962C8B-B14F-4D97-AF65-F5344CB8AC3E}">
        <p14:creationId xmlns:p14="http://schemas.microsoft.com/office/powerpoint/2010/main" val="2495030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87915"/>
            <a:ext cx="8520600" cy="572700"/>
          </a:xfrm>
        </p:spPr>
        <p:txBody>
          <a:bodyPr/>
          <a:lstStyle/>
          <a:p>
            <a:r>
              <a:rPr lang="en-US" dirty="0"/>
              <a:t>Attempts to valuate personal data </a:t>
            </a:r>
          </a:p>
        </p:txBody>
      </p:sp>
      <p:pic>
        <p:nvPicPr>
          <p:cNvPr id="6" name="Picture 5">
            <a:extLst>
              <a:ext uri="{FF2B5EF4-FFF2-40B4-BE49-F238E27FC236}">
                <a16:creationId xmlns:a16="http://schemas.microsoft.com/office/drawing/2014/main" id="{EA8CF921-1B38-AE46-99AB-6191A0E3326C}"/>
              </a:ext>
            </a:extLst>
          </p:cNvPr>
          <p:cNvPicPr>
            <a:picLocks noChangeAspect="1"/>
          </p:cNvPicPr>
          <p:nvPr/>
        </p:nvPicPr>
        <p:blipFill>
          <a:blip r:embed="rId3"/>
          <a:stretch>
            <a:fillRect/>
          </a:stretch>
        </p:blipFill>
        <p:spPr>
          <a:xfrm>
            <a:off x="133815" y="932218"/>
            <a:ext cx="4580202" cy="2335089"/>
          </a:xfrm>
          <a:prstGeom prst="rect">
            <a:avLst/>
          </a:prstGeom>
        </p:spPr>
      </p:pic>
      <p:sp>
        <p:nvSpPr>
          <p:cNvPr id="7" name="Content Placeholder 2">
            <a:extLst>
              <a:ext uri="{FF2B5EF4-FFF2-40B4-BE49-F238E27FC236}">
                <a16:creationId xmlns:a16="http://schemas.microsoft.com/office/drawing/2014/main" id="{9D0A9258-314E-174A-BF13-E3DEABC2E333}"/>
              </a:ext>
            </a:extLst>
          </p:cNvPr>
          <p:cNvSpPr>
            <a:spLocks noGrp="1"/>
          </p:cNvSpPr>
          <p:nvPr>
            <p:ph idx="1"/>
          </p:nvPr>
        </p:nvSpPr>
        <p:spPr>
          <a:xfrm>
            <a:off x="3166945" y="2004448"/>
            <a:ext cx="5832487" cy="3143496"/>
          </a:xfrm>
          <a:solidFill>
            <a:schemeClr val="bg1"/>
          </a:solidFill>
        </p:spPr>
        <p:txBody>
          <a:bodyPr/>
          <a:lstStyle/>
          <a:p>
            <a:pPr marL="114300" indent="0">
              <a:buNone/>
            </a:pPr>
            <a:r>
              <a:rPr lang="en-US" sz="1600" dirty="0">
                <a:solidFill>
                  <a:schemeClr val="tx1"/>
                </a:solidFill>
              </a:rPr>
              <a:t>This 2013 study:</a:t>
            </a:r>
          </a:p>
          <a:p>
            <a:r>
              <a:rPr lang="en-US" sz="1600" dirty="0">
                <a:solidFill>
                  <a:schemeClr val="tx1"/>
                </a:solidFill>
              </a:rPr>
              <a:t>Finds a consumer is willing to make a one-time payment of $2.28 for each smartphone application to conceal their browser history</a:t>
            </a:r>
          </a:p>
          <a:p>
            <a:r>
              <a:rPr lang="en-US" sz="1600" dirty="0">
                <a:solidFill>
                  <a:schemeClr val="tx1"/>
                </a:solidFill>
              </a:rPr>
              <a:t>$4.05 to conceal their contacts lists</a:t>
            </a:r>
          </a:p>
          <a:p>
            <a:r>
              <a:rPr lang="en-US" sz="1600" dirty="0">
                <a:solidFill>
                  <a:schemeClr val="tx1"/>
                </a:solidFill>
              </a:rPr>
              <a:t>$1.19 to conceal their location</a:t>
            </a:r>
          </a:p>
          <a:p>
            <a:r>
              <a:rPr lang="en-US" sz="1600" dirty="0">
                <a:solidFill>
                  <a:schemeClr val="tx1"/>
                </a:solidFill>
              </a:rPr>
              <a:t>$1.75 to conceal their phone’s identification number</a:t>
            </a:r>
          </a:p>
          <a:p>
            <a:r>
              <a:rPr lang="en-US" sz="1600" dirty="0">
                <a:solidFill>
                  <a:schemeClr val="tx1"/>
                </a:solidFill>
              </a:rPr>
              <a:t>$3.58 to conceal the contents of their text messages</a:t>
            </a:r>
          </a:p>
          <a:p>
            <a:r>
              <a:rPr lang="en-US" sz="1600" dirty="0">
                <a:solidFill>
                  <a:schemeClr val="tx1"/>
                </a:solidFill>
              </a:rPr>
              <a:t>$2.12 to eliminate advertising</a:t>
            </a:r>
          </a:p>
        </p:txBody>
      </p:sp>
    </p:spTree>
    <p:extLst>
      <p:ext uri="{BB962C8B-B14F-4D97-AF65-F5344CB8AC3E}">
        <p14:creationId xmlns:p14="http://schemas.microsoft.com/office/powerpoint/2010/main" val="3918300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77" y="1849446"/>
            <a:ext cx="8341646" cy="1016418"/>
          </a:xfrm>
        </p:spPr>
        <p:txBody>
          <a:bodyPr/>
          <a:lstStyle/>
          <a:p>
            <a:r>
              <a:rPr lang="en-US" dirty="0"/>
              <a:t>But… all of this is very context-dependent, and people are also inconsistent and subject to behavioral heuristics</a:t>
            </a:r>
          </a:p>
        </p:txBody>
      </p:sp>
    </p:spTree>
    <p:extLst>
      <p:ext uri="{BB962C8B-B14F-4D97-AF65-F5344CB8AC3E}">
        <p14:creationId xmlns:p14="http://schemas.microsoft.com/office/powerpoint/2010/main" val="3271864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6742" y="2571750"/>
            <a:ext cx="7766009" cy="2139553"/>
          </a:xfrm>
        </p:spPr>
        <p:txBody>
          <a:bodyPr/>
          <a:lstStyle/>
          <a:p>
            <a:r>
              <a:rPr lang="en-US" dirty="0"/>
              <a:t>AN EXPERIMENT</a:t>
            </a:r>
          </a:p>
        </p:txBody>
      </p:sp>
    </p:spTree>
    <p:extLst>
      <p:ext uri="{BB962C8B-B14F-4D97-AF65-F5344CB8AC3E}">
        <p14:creationId xmlns:p14="http://schemas.microsoft.com/office/powerpoint/2010/main" val="2456065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1242691"/>
            <a:ext cx="8520600" cy="3416400"/>
          </a:xfrm>
        </p:spPr>
        <p:txBody>
          <a:bodyPr/>
          <a:lstStyle/>
          <a:p>
            <a:pPr marL="114300" indent="0">
              <a:buNone/>
            </a:pPr>
            <a:r>
              <a:rPr lang="en-US" sz="2000" dirty="0">
                <a:solidFill>
                  <a:schemeClr val="tx1"/>
                </a:solidFill>
              </a:rPr>
              <a:t>You are shopping online. A banner for a discount comes up: You have received a </a:t>
            </a:r>
            <a:r>
              <a:rPr lang="en-US" sz="2000" b="1" dirty="0">
                <a:solidFill>
                  <a:schemeClr val="tx1"/>
                </a:solidFill>
              </a:rPr>
              <a:t>$10 </a:t>
            </a:r>
            <a:r>
              <a:rPr lang="en-US" sz="2000" dirty="0">
                <a:solidFill>
                  <a:schemeClr val="tx1"/>
                </a:solidFill>
              </a:rPr>
              <a:t>gift card, or you can actually get </a:t>
            </a:r>
            <a:r>
              <a:rPr lang="en-US" sz="2000" b="1" dirty="0">
                <a:solidFill>
                  <a:schemeClr val="tx1"/>
                </a:solidFill>
              </a:rPr>
              <a:t>$12 </a:t>
            </a:r>
            <a:r>
              <a:rPr lang="en-US" sz="2000" dirty="0">
                <a:solidFill>
                  <a:schemeClr val="tx1"/>
                </a:solidFill>
              </a:rPr>
              <a:t>if you want to share your shopping data (what you looked at, what you bought, etc., on the site).</a:t>
            </a:r>
          </a:p>
          <a:p>
            <a:endParaRPr lang="en-US" sz="2000" dirty="0">
              <a:solidFill>
                <a:schemeClr val="tx1"/>
              </a:solidFill>
            </a:endParaRPr>
          </a:p>
          <a:p>
            <a:pPr marL="385763" indent="-385763">
              <a:buFont typeface="+mj-lt"/>
              <a:buAutoNum type="arabicPeriod"/>
            </a:pPr>
            <a:r>
              <a:rPr lang="en-US" sz="2000" dirty="0">
                <a:solidFill>
                  <a:schemeClr val="tx1"/>
                </a:solidFill>
              </a:rPr>
              <a:t>I take the 12$ gift card</a:t>
            </a:r>
          </a:p>
          <a:p>
            <a:pPr marL="385763" indent="-385763">
              <a:buFont typeface="+mj-lt"/>
              <a:buAutoNum type="arabicPeriod"/>
            </a:pPr>
            <a:r>
              <a:rPr lang="en-US" sz="2000" dirty="0">
                <a:solidFill>
                  <a:schemeClr val="tx1"/>
                </a:solidFill>
              </a:rPr>
              <a:t>I take the 10$ gift card.</a:t>
            </a:r>
          </a:p>
        </p:txBody>
      </p:sp>
      <p:sp>
        <p:nvSpPr>
          <p:cNvPr id="6" name="Title 1">
            <a:extLst>
              <a:ext uri="{FF2B5EF4-FFF2-40B4-BE49-F238E27FC236}">
                <a16:creationId xmlns:a16="http://schemas.microsoft.com/office/drawing/2014/main" id="{60FC37D3-FB2C-5B48-8489-391F894B1EFB}"/>
              </a:ext>
            </a:extLst>
          </p:cNvPr>
          <p:cNvSpPr>
            <a:spLocks noGrp="1"/>
          </p:cNvSpPr>
          <p:nvPr>
            <p:ph type="title"/>
          </p:nvPr>
        </p:nvSpPr>
        <p:spPr>
          <a:xfrm>
            <a:off x="311700" y="445025"/>
            <a:ext cx="8520600" cy="572700"/>
          </a:xfrm>
        </p:spPr>
        <p:txBody>
          <a:bodyPr/>
          <a:lstStyle/>
          <a:p>
            <a:r>
              <a:rPr lang="en-US" dirty="0"/>
              <a:t>Experiment 1</a:t>
            </a:r>
          </a:p>
        </p:txBody>
      </p:sp>
    </p:spTree>
    <p:extLst>
      <p:ext uri="{BB962C8B-B14F-4D97-AF65-F5344CB8AC3E}">
        <p14:creationId xmlns:p14="http://schemas.microsoft.com/office/powerpoint/2010/main" val="2266374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7-08-29 at 12.55.25 PM.png"/>
          <p:cNvPicPr>
            <a:picLocks noGrp="1" noChangeAspect="1"/>
          </p:cNvPicPr>
          <p:nvPr>
            <p:ph idx="1"/>
          </p:nvPr>
        </p:nvPicPr>
        <p:blipFill>
          <a:blip r:embed="rId2">
            <a:extLst>
              <a:ext uri="{28A0092B-C50C-407E-A947-70E740481C1C}">
                <a14:useLocalDpi xmlns:a14="http://schemas.microsoft.com/office/drawing/2010/main" val="0"/>
              </a:ext>
            </a:extLst>
          </a:blip>
          <a:srcRect t="4949" b="4949"/>
          <a:stretch>
            <a:fillRect/>
          </a:stretch>
        </p:blipFill>
        <p:spPr>
          <a:xfrm>
            <a:off x="685799" y="731721"/>
            <a:ext cx="7368367" cy="3532222"/>
          </a:xfrm>
        </p:spPr>
      </p:pic>
    </p:spTree>
    <p:extLst>
      <p:ext uri="{BB962C8B-B14F-4D97-AF65-F5344CB8AC3E}">
        <p14:creationId xmlns:p14="http://schemas.microsoft.com/office/powerpoint/2010/main" val="1537316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2</a:t>
            </a:r>
          </a:p>
        </p:txBody>
      </p:sp>
      <p:sp>
        <p:nvSpPr>
          <p:cNvPr id="4" name="Content Placeholder 2">
            <a:extLst>
              <a:ext uri="{FF2B5EF4-FFF2-40B4-BE49-F238E27FC236}">
                <a16:creationId xmlns:a16="http://schemas.microsoft.com/office/drawing/2014/main" id="{2BD2274D-F6EC-184D-B218-750810A0F87F}"/>
              </a:ext>
            </a:extLst>
          </p:cNvPr>
          <p:cNvSpPr txBox="1">
            <a:spLocks/>
          </p:cNvSpPr>
          <p:nvPr/>
        </p:nvSpPr>
        <p:spPr>
          <a:xfrm>
            <a:off x="311700" y="1242691"/>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dirty="0">
                <a:solidFill>
                  <a:schemeClr val="tx1"/>
                </a:solidFill>
              </a:rPr>
              <a:t>You are shopping online. A banner for a discount comes up: You have received a </a:t>
            </a:r>
            <a:r>
              <a:rPr lang="en-US" sz="2000" b="1" dirty="0">
                <a:solidFill>
                  <a:schemeClr val="tx1"/>
                </a:solidFill>
              </a:rPr>
              <a:t>$10 </a:t>
            </a:r>
            <a:r>
              <a:rPr lang="en-US" sz="2000" b="1" dirty="0">
                <a:solidFill>
                  <a:srgbClr val="FF0000"/>
                </a:solidFill>
              </a:rPr>
              <a:t>$12 </a:t>
            </a:r>
            <a:r>
              <a:rPr lang="en-US" sz="2000" dirty="0">
                <a:solidFill>
                  <a:schemeClr val="tx1"/>
                </a:solidFill>
              </a:rPr>
              <a:t>gift card, or you can get </a:t>
            </a:r>
            <a:r>
              <a:rPr lang="en-US" sz="2000" b="1" dirty="0">
                <a:solidFill>
                  <a:schemeClr val="tx1"/>
                </a:solidFill>
              </a:rPr>
              <a:t>$12 </a:t>
            </a:r>
            <a:r>
              <a:rPr lang="en-US" sz="2000" b="1" dirty="0">
                <a:solidFill>
                  <a:srgbClr val="FF0000"/>
                </a:solidFill>
              </a:rPr>
              <a:t>$10 </a:t>
            </a:r>
            <a:r>
              <a:rPr lang="en-US" sz="2000" dirty="0">
                <a:solidFill>
                  <a:schemeClr val="tx1"/>
                </a:solidFill>
              </a:rPr>
              <a:t>if you want to share your shopping data (what you looked at, what you bought, etc., on the site). </a:t>
            </a:r>
            <a:r>
              <a:rPr lang="en-US" sz="2000" dirty="0">
                <a:solidFill>
                  <a:srgbClr val="FF0000"/>
                </a:solidFill>
              </a:rPr>
              <a:t>keep your shopping data private</a:t>
            </a:r>
            <a:r>
              <a:rPr lang="en-US" sz="2000" dirty="0">
                <a:solidFill>
                  <a:schemeClr val="tx1"/>
                </a:solidFill>
              </a:rPr>
              <a:t>.</a:t>
            </a:r>
          </a:p>
          <a:p>
            <a:endParaRPr lang="en-US" sz="2000" dirty="0">
              <a:solidFill>
                <a:schemeClr val="tx1"/>
              </a:solidFill>
            </a:endParaRPr>
          </a:p>
          <a:p>
            <a:pPr marL="385763" indent="-385763">
              <a:buFont typeface="+mj-lt"/>
              <a:buAutoNum type="arabicPeriod"/>
            </a:pPr>
            <a:r>
              <a:rPr lang="en-US" sz="2000" dirty="0">
                <a:solidFill>
                  <a:schemeClr val="tx1"/>
                </a:solidFill>
              </a:rPr>
              <a:t>I take the 12$ gift card</a:t>
            </a:r>
          </a:p>
          <a:p>
            <a:pPr marL="385763" indent="-385763">
              <a:buFont typeface="+mj-lt"/>
              <a:buAutoNum type="arabicPeriod"/>
            </a:pPr>
            <a:r>
              <a:rPr lang="en-US" sz="2000" dirty="0">
                <a:solidFill>
                  <a:schemeClr val="tx1"/>
                </a:solidFill>
              </a:rPr>
              <a:t>I take the 10$ gift card.</a:t>
            </a:r>
          </a:p>
        </p:txBody>
      </p:sp>
      <p:cxnSp>
        <p:nvCxnSpPr>
          <p:cNvPr id="6" name="Straight Connector 5">
            <a:extLst>
              <a:ext uri="{FF2B5EF4-FFF2-40B4-BE49-F238E27FC236}">
                <a16:creationId xmlns:a16="http://schemas.microsoft.com/office/drawing/2014/main" id="{DE0AEAE3-CB6A-2949-9FA4-AD512C212892}"/>
              </a:ext>
            </a:extLst>
          </p:cNvPr>
          <p:cNvCxnSpPr>
            <a:cxnSpLocks/>
          </p:cNvCxnSpPr>
          <p:nvPr/>
        </p:nvCxnSpPr>
        <p:spPr>
          <a:xfrm>
            <a:off x="1747157" y="1877786"/>
            <a:ext cx="457200"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6610E6-85DD-D64E-8324-EE553EBC840F}"/>
              </a:ext>
            </a:extLst>
          </p:cNvPr>
          <p:cNvCxnSpPr>
            <a:cxnSpLocks/>
          </p:cNvCxnSpPr>
          <p:nvPr/>
        </p:nvCxnSpPr>
        <p:spPr>
          <a:xfrm>
            <a:off x="5467349" y="1877785"/>
            <a:ext cx="457200"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70ADFD-1244-4146-AE0A-9799AC29C5D3}"/>
              </a:ext>
            </a:extLst>
          </p:cNvPr>
          <p:cNvCxnSpPr>
            <a:cxnSpLocks/>
          </p:cNvCxnSpPr>
          <p:nvPr/>
        </p:nvCxnSpPr>
        <p:spPr>
          <a:xfrm>
            <a:off x="7913913" y="1877785"/>
            <a:ext cx="81370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65A00F-5ADE-864E-8CCA-5DA589B9AF98}"/>
              </a:ext>
            </a:extLst>
          </p:cNvPr>
          <p:cNvCxnSpPr>
            <a:cxnSpLocks/>
          </p:cNvCxnSpPr>
          <p:nvPr/>
        </p:nvCxnSpPr>
        <p:spPr>
          <a:xfrm>
            <a:off x="465363" y="2250620"/>
            <a:ext cx="78554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7D2301-EC02-524B-B5FD-430EE161ED75}"/>
              </a:ext>
            </a:extLst>
          </p:cNvPr>
          <p:cNvCxnSpPr>
            <a:cxnSpLocks/>
          </p:cNvCxnSpPr>
          <p:nvPr/>
        </p:nvCxnSpPr>
        <p:spPr>
          <a:xfrm>
            <a:off x="465363" y="2569028"/>
            <a:ext cx="6204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139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8-29 at 12.55.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865708"/>
            <a:ext cx="6858000" cy="4004463"/>
          </a:xfrm>
          <a:prstGeom prst="rect">
            <a:avLst/>
          </a:prstGeom>
        </p:spPr>
      </p:pic>
      <p:sp>
        <p:nvSpPr>
          <p:cNvPr id="5" name="Title 4">
            <a:extLst>
              <a:ext uri="{FF2B5EF4-FFF2-40B4-BE49-F238E27FC236}">
                <a16:creationId xmlns:a16="http://schemas.microsoft.com/office/drawing/2014/main" id="{0AE2163A-0E83-9541-94D4-E3AB7CEE73F4}"/>
              </a:ext>
            </a:extLst>
          </p:cNvPr>
          <p:cNvSpPr>
            <a:spLocks noGrp="1"/>
          </p:cNvSpPr>
          <p:nvPr>
            <p:ph type="title"/>
          </p:nvPr>
        </p:nvSpPr>
        <p:spPr>
          <a:xfrm>
            <a:off x="238221" y="183768"/>
            <a:ext cx="8520600" cy="572700"/>
          </a:xfrm>
        </p:spPr>
        <p:txBody>
          <a:bodyPr/>
          <a:lstStyle/>
          <a:p>
            <a:r>
              <a:rPr lang="en-US" dirty="0"/>
              <a:t>“Endowment effect” (divestiture aversion)</a:t>
            </a:r>
          </a:p>
        </p:txBody>
      </p:sp>
    </p:spTree>
    <p:extLst>
      <p:ext uri="{BB962C8B-B14F-4D97-AF65-F5344CB8AC3E}">
        <p14:creationId xmlns:p14="http://schemas.microsoft.com/office/powerpoint/2010/main" val="185856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C41341-24AA-5A44-9FA7-8F57C71DDD5D}"/>
              </a:ext>
            </a:extLst>
          </p:cNvPr>
          <p:cNvPicPr>
            <a:picLocks noChangeAspect="1"/>
          </p:cNvPicPr>
          <p:nvPr/>
        </p:nvPicPr>
        <p:blipFill rotWithShape="1">
          <a:blip r:embed="rId2"/>
          <a:srcRect b="28722"/>
          <a:stretch/>
        </p:blipFill>
        <p:spPr>
          <a:xfrm>
            <a:off x="3088888" y="4140328"/>
            <a:ext cx="6055112" cy="1003172"/>
          </a:xfrm>
          <a:prstGeom prst="rect">
            <a:avLst/>
          </a:prstGeom>
        </p:spPr>
      </p:pic>
      <p:pic>
        <p:nvPicPr>
          <p:cNvPr id="7" name="Picture 6">
            <a:extLst>
              <a:ext uri="{FF2B5EF4-FFF2-40B4-BE49-F238E27FC236}">
                <a16:creationId xmlns:a16="http://schemas.microsoft.com/office/drawing/2014/main" id="{40D1B57F-1B00-EB4F-A05F-81050A9B6A99}"/>
              </a:ext>
            </a:extLst>
          </p:cNvPr>
          <p:cNvPicPr>
            <a:picLocks noChangeAspect="1"/>
          </p:cNvPicPr>
          <p:nvPr/>
        </p:nvPicPr>
        <p:blipFill rotWithShape="1">
          <a:blip r:embed="rId3"/>
          <a:srcRect b="89810"/>
          <a:stretch/>
        </p:blipFill>
        <p:spPr>
          <a:xfrm>
            <a:off x="0" y="0"/>
            <a:ext cx="6901171" cy="524107"/>
          </a:xfrm>
          <a:prstGeom prst="rect">
            <a:avLst/>
          </a:prstGeom>
        </p:spPr>
      </p:pic>
      <p:pic>
        <p:nvPicPr>
          <p:cNvPr id="9" name="Picture 8">
            <a:extLst>
              <a:ext uri="{FF2B5EF4-FFF2-40B4-BE49-F238E27FC236}">
                <a16:creationId xmlns:a16="http://schemas.microsoft.com/office/drawing/2014/main" id="{5CA16764-C725-E244-B435-3BF34D8842EE}"/>
              </a:ext>
            </a:extLst>
          </p:cNvPr>
          <p:cNvPicPr>
            <a:picLocks noChangeAspect="1"/>
          </p:cNvPicPr>
          <p:nvPr/>
        </p:nvPicPr>
        <p:blipFill rotWithShape="1">
          <a:blip r:embed="rId3"/>
          <a:srcRect t="37723"/>
          <a:stretch/>
        </p:blipFill>
        <p:spPr>
          <a:xfrm>
            <a:off x="189570" y="970156"/>
            <a:ext cx="6901171" cy="3203188"/>
          </a:xfrm>
          <a:prstGeom prst="rect">
            <a:avLst/>
          </a:prstGeom>
        </p:spPr>
      </p:pic>
      <p:pic>
        <p:nvPicPr>
          <p:cNvPr id="10" name="Picture 9">
            <a:extLst>
              <a:ext uri="{FF2B5EF4-FFF2-40B4-BE49-F238E27FC236}">
                <a16:creationId xmlns:a16="http://schemas.microsoft.com/office/drawing/2014/main" id="{52670AD9-DF32-A443-BBB9-71847645A0BF}"/>
              </a:ext>
            </a:extLst>
          </p:cNvPr>
          <p:cNvPicPr>
            <a:picLocks noChangeAspect="1"/>
          </p:cNvPicPr>
          <p:nvPr/>
        </p:nvPicPr>
        <p:blipFill rotWithShape="1">
          <a:blip r:embed="rId3"/>
          <a:srcRect t="15827" b="76802"/>
          <a:stretch/>
        </p:blipFill>
        <p:spPr>
          <a:xfrm>
            <a:off x="0" y="540833"/>
            <a:ext cx="6901171" cy="379141"/>
          </a:xfrm>
          <a:prstGeom prst="rect">
            <a:avLst/>
          </a:prstGeom>
        </p:spPr>
      </p:pic>
      <p:sp>
        <p:nvSpPr>
          <p:cNvPr id="11" name="Rounded Rectangle 10">
            <a:extLst>
              <a:ext uri="{FF2B5EF4-FFF2-40B4-BE49-F238E27FC236}">
                <a16:creationId xmlns:a16="http://schemas.microsoft.com/office/drawing/2014/main" id="{6ED65FCF-DFC2-0D44-8A49-EA2951E2E697}"/>
              </a:ext>
            </a:extLst>
          </p:cNvPr>
          <p:cNvSpPr/>
          <p:nvPr/>
        </p:nvSpPr>
        <p:spPr>
          <a:xfrm>
            <a:off x="189570" y="2152185"/>
            <a:ext cx="6668429" cy="127123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057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3742" y="524922"/>
            <a:ext cx="7766009" cy="2139553"/>
          </a:xfrm>
        </p:spPr>
        <p:txBody>
          <a:bodyPr/>
          <a:lstStyle/>
          <a:p>
            <a:r>
              <a:rPr lang="en-US" dirty="0"/>
              <a:t>ZOOM OUT</a:t>
            </a:r>
          </a:p>
        </p:txBody>
      </p:sp>
      <p:pic>
        <p:nvPicPr>
          <p:cNvPr id="2" name="Picture 1">
            <a:extLst>
              <a:ext uri="{FF2B5EF4-FFF2-40B4-BE49-F238E27FC236}">
                <a16:creationId xmlns:a16="http://schemas.microsoft.com/office/drawing/2014/main" id="{211FC40B-C8EA-2D49-9B26-C7CC02953585}"/>
              </a:ext>
            </a:extLst>
          </p:cNvPr>
          <p:cNvPicPr>
            <a:picLocks noChangeAspect="1"/>
          </p:cNvPicPr>
          <p:nvPr/>
        </p:nvPicPr>
        <p:blipFill>
          <a:blip r:embed="rId2"/>
          <a:stretch>
            <a:fillRect/>
          </a:stretch>
        </p:blipFill>
        <p:spPr>
          <a:xfrm>
            <a:off x="3860800" y="1860550"/>
            <a:ext cx="1422400" cy="1422400"/>
          </a:xfrm>
          <a:prstGeom prst="rect">
            <a:avLst/>
          </a:prstGeom>
        </p:spPr>
      </p:pic>
    </p:spTree>
    <p:extLst>
      <p:ext uri="{BB962C8B-B14F-4D97-AF65-F5344CB8AC3E}">
        <p14:creationId xmlns:p14="http://schemas.microsoft.com/office/powerpoint/2010/main" val="314495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1184366" y="1730542"/>
            <a:ext cx="6514174"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dirty="0"/>
          </a:p>
          <a:p>
            <a:pPr marL="0" marR="0" lvl="0" indent="0" algn="ctr" rtl="0">
              <a:lnSpc>
                <a:spcPct val="90000"/>
              </a:lnSpc>
              <a:spcBef>
                <a:spcPts val="1000"/>
              </a:spcBef>
              <a:spcAft>
                <a:spcPts val="0"/>
              </a:spcAft>
              <a:buClr>
                <a:srgbClr val="000000"/>
              </a:buClr>
              <a:buSzPts val="2400"/>
              <a:buFont typeface="Arial"/>
              <a:buNone/>
            </a:pPr>
            <a:r>
              <a:rPr lang="en-US" sz="2600" dirty="0"/>
              <a:t>Legal-philosophical approaches to privacy</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Tree>
    <p:extLst>
      <p:ext uri="{BB962C8B-B14F-4D97-AF65-F5344CB8AC3E}">
        <p14:creationId xmlns:p14="http://schemas.microsoft.com/office/powerpoint/2010/main" val="3928153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Rectangle 2"/>
          <p:cNvSpPr>
            <a:spLocks noGrp="1" noChangeArrowheads="1"/>
          </p:cNvSpPr>
          <p:nvPr>
            <p:ph type="title"/>
          </p:nvPr>
        </p:nvSpPr>
        <p:spPr>
          <a:xfrm>
            <a:off x="135447" y="218159"/>
            <a:ext cx="8520600" cy="572700"/>
          </a:xfrm>
        </p:spPr>
        <p:txBody>
          <a:bodyPr>
            <a:normAutofit fontScale="90000"/>
          </a:bodyPr>
          <a:lstStyle/>
          <a:p>
            <a:r>
              <a:rPr lang="en-US" dirty="0"/>
              <a:t>General observation: Privacy concerns seem inconsistent with behavior </a:t>
            </a:r>
          </a:p>
        </p:txBody>
      </p:sp>
      <p:sp>
        <p:nvSpPr>
          <p:cNvPr id="1313795" name="Rectangle 3"/>
          <p:cNvSpPr>
            <a:spLocks noGrp="1" noChangeArrowheads="1"/>
          </p:cNvSpPr>
          <p:nvPr>
            <p:ph type="body" sz="half" idx="1"/>
          </p:nvPr>
        </p:nvSpPr>
        <p:spPr>
          <a:xfrm>
            <a:off x="311700" y="1353811"/>
            <a:ext cx="8520600" cy="3416400"/>
          </a:xfrm>
        </p:spPr>
        <p:txBody>
          <a:bodyPr/>
          <a:lstStyle/>
          <a:p>
            <a:r>
              <a:rPr lang="en-US" dirty="0">
                <a:solidFill>
                  <a:schemeClr val="tx1"/>
                </a:solidFill>
                <a:latin typeface="Helvetica Neue" pitchFamily="2" charset="0"/>
              </a:rPr>
              <a:t>People say they </a:t>
            </a:r>
            <a:r>
              <a:rPr lang="en-US" u="sng" dirty="0">
                <a:solidFill>
                  <a:schemeClr val="tx1"/>
                </a:solidFill>
                <a:latin typeface="Helvetica Neue" pitchFamily="2" charset="0"/>
              </a:rPr>
              <a:t>want</a:t>
            </a:r>
            <a:r>
              <a:rPr lang="en-US" dirty="0">
                <a:solidFill>
                  <a:schemeClr val="tx1"/>
                </a:solidFill>
                <a:latin typeface="Helvetica Neue" pitchFamily="2" charset="0"/>
              </a:rPr>
              <a:t> privacy, but don’t always </a:t>
            </a:r>
            <a:r>
              <a:rPr lang="en-US" u="sng" dirty="0">
                <a:solidFill>
                  <a:schemeClr val="tx1"/>
                </a:solidFill>
                <a:latin typeface="Helvetica Neue" pitchFamily="2" charset="0"/>
              </a:rPr>
              <a:t>take steps </a:t>
            </a:r>
            <a:r>
              <a:rPr lang="en-US" dirty="0">
                <a:solidFill>
                  <a:schemeClr val="tx1"/>
                </a:solidFill>
                <a:latin typeface="Helvetica Neue" pitchFamily="2" charset="0"/>
              </a:rPr>
              <a:t>to protect it</a:t>
            </a:r>
          </a:p>
          <a:p>
            <a:r>
              <a:rPr lang="en-US" dirty="0">
                <a:solidFill>
                  <a:schemeClr val="tx1"/>
                </a:solidFill>
                <a:latin typeface="Helvetica Neue" pitchFamily="2" charset="0"/>
              </a:rPr>
              <a:t>Many possible explanations</a:t>
            </a:r>
          </a:p>
          <a:p>
            <a:pPr lvl="1"/>
            <a:r>
              <a:rPr lang="en-US" sz="1600" dirty="0">
                <a:solidFill>
                  <a:schemeClr val="tx1"/>
                </a:solidFill>
                <a:latin typeface="Helvetica Neue" pitchFamily="2" charset="0"/>
              </a:rPr>
              <a:t>They don’t really care that much about privacy</a:t>
            </a:r>
          </a:p>
          <a:p>
            <a:pPr lvl="1"/>
            <a:r>
              <a:rPr lang="en-US" sz="1600" dirty="0">
                <a:solidFill>
                  <a:schemeClr val="tx1"/>
                </a:solidFill>
                <a:latin typeface="Helvetica Neue" pitchFamily="2" charset="0"/>
              </a:rPr>
              <a:t>They prefer immediate gratification to privacy protections that they won’t benefit from until later</a:t>
            </a:r>
          </a:p>
          <a:p>
            <a:pPr lvl="1"/>
            <a:r>
              <a:rPr lang="en-US" sz="1600" dirty="0">
                <a:solidFill>
                  <a:schemeClr val="tx1"/>
                </a:solidFill>
                <a:latin typeface="Helvetica Neue" pitchFamily="2" charset="0"/>
              </a:rPr>
              <a:t>They don’t </a:t>
            </a:r>
            <a:r>
              <a:rPr lang="en-US" sz="1600" b="1" i="1" dirty="0">
                <a:solidFill>
                  <a:schemeClr val="tx1"/>
                </a:solidFill>
                <a:latin typeface="Helvetica Neue" pitchFamily="2" charset="0"/>
              </a:rPr>
              <a:t>understand the privacy implications of their behavior</a:t>
            </a:r>
          </a:p>
          <a:p>
            <a:pPr lvl="1"/>
            <a:r>
              <a:rPr lang="en-US" sz="1600" dirty="0">
                <a:solidFill>
                  <a:schemeClr val="tx1"/>
                </a:solidFill>
                <a:latin typeface="Helvetica Neue" pitchFamily="2" charset="0"/>
              </a:rPr>
              <a:t>The cost of privacy protection (including figuring out how to protect their privacy) is too high</a:t>
            </a:r>
          </a:p>
        </p:txBody>
      </p:sp>
    </p:spTree>
    <p:extLst>
      <p:ext uri="{BB962C8B-B14F-4D97-AF65-F5344CB8AC3E}">
        <p14:creationId xmlns:p14="http://schemas.microsoft.com/office/powerpoint/2010/main" val="316122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37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137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37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37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137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79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6A2D9-3028-C140-8D43-50704F710ABB}"/>
              </a:ext>
            </a:extLst>
          </p:cNvPr>
          <p:cNvPicPr>
            <a:picLocks noChangeAspect="1"/>
          </p:cNvPicPr>
          <p:nvPr/>
        </p:nvPicPr>
        <p:blipFill rotWithShape="1">
          <a:blip r:embed="rId2"/>
          <a:srcRect l="4832" t="22658" r="3727" b="6231"/>
          <a:stretch/>
        </p:blipFill>
        <p:spPr>
          <a:xfrm>
            <a:off x="107578" y="1174485"/>
            <a:ext cx="6911788" cy="3785247"/>
          </a:xfrm>
          <a:prstGeom prst="rect">
            <a:avLst/>
          </a:prstGeom>
        </p:spPr>
      </p:pic>
      <p:sp>
        <p:nvSpPr>
          <p:cNvPr id="4" name="Title 4">
            <a:extLst>
              <a:ext uri="{FF2B5EF4-FFF2-40B4-BE49-F238E27FC236}">
                <a16:creationId xmlns:a16="http://schemas.microsoft.com/office/drawing/2014/main" id="{3E413B10-3C41-4348-BADE-9F4988E9A6DE}"/>
              </a:ext>
            </a:extLst>
          </p:cNvPr>
          <p:cNvSpPr txBox="1">
            <a:spLocks/>
          </p:cNvSpPr>
          <p:nvPr/>
        </p:nvSpPr>
        <p:spPr>
          <a:xfrm>
            <a:off x="238221" y="183768"/>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t>The “Privacy Paradox”</a:t>
            </a:r>
          </a:p>
        </p:txBody>
      </p:sp>
      <p:pic>
        <p:nvPicPr>
          <p:cNvPr id="6" name="Picture 5">
            <a:extLst>
              <a:ext uri="{FF2B5EF4-FFF2-40B4-BE49-F238E27FC236}">
                <a16:creationId xmlns:a16="http://schemas.microsoft.com/office/drawing/2014/main" id="{B4E2599A-732A-EA4A-AC82-9DAAD4114392}"/>
              </a:ext>
            </a:extLst>
          </p:cNvPr>
          <p:cNvPicPr>
            <a:picLocks noChangeAspect="1"/>
          </p:cNvPicPr>
          <p:nvPr/>
        </p:nvPicPr>
        <p:blipFill>
          <a:blip r:embed="rId3"/>
          <a:stretch>
            <a:fillRect/>
          </a:stretch>
        </p:blipFill>
        <p:spPr>
          <a:xfrm>
            <a:off x="3709835" y="0"/>
            <a:ext cx="5434165" cy="5143500"/>
          </a:xfrm>
          <a:prstGeom prst="rect">
            <a:avLst/>
          </a:prstGeom>
        </p:spPr>
      </p:pic>
    </p:spTree>
    <p:extLst>
      <p:ext uri="{BB962C8B-B14F-4D97-AF65-F5344CB8AC3E}">
        <p14:creationId xmlns:p14="http://schemas.microsoft.com/office/powerpoint/2010/main" val="395888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219" y="182474"/>
            <a:ext cx="8520600" cy="572700"/>
          </a:xfrm>
        </p:spPr>
        <p:txBody>
          <a:bodyPr/>
          <a:lstStyle/>
          <a:p>
            <a:r>
              <a:rPr lang="en-US" dirty="0"/>
              <a:t>Privacy and the control paradox</a:t>
            </a:r>
          </a:p>
        </p:txBody>
      </p:sp>
      <p:pic>
        <p:nvPicPr>
          <p:cNvPr id="9" name="Picture 8">
            <a:extLst>
              <a:ext uri="{FF2B5EF4-FFF2-40B4-BE49-F238E27FC236}">
                <a16:creationId xmlns:a16="http://schemas.microsoft.com/office/drawing/2014/main" id="{3E869D74-1E59-4349-A286-999F955B8716}"/>
              </a:ext>
            </a:extLst>
          </p:cNvPr>
          <p:cNvPicPr>
            <a:picLocks noChangeAspect="1"/>
          </p:cNvPicPr>
          <p:nvPr/>
        </p:nvPicPr>
        <p:blipFill>
          <a:blip r:embed="rId3"/>
          <a:stretch>
            <a:fillRect/>
          </a:stretch>
        </p:blipFill>
        <p:spPr>
          <a:xfrm>
            <a:off x="230220" y="919835"/>
            <a:ext cx="5987808" cy="3308133"/>
          </a:xfrm>
          <a:prstGeom prst="rect">
            <a:avLst/>
          </a:prstGeom>
        </p:spPr>
      </p:pic>
      <p:pic>
        <p:nvPicPr>
          <p:cNvPr id="11" name="Picture 10">
            <a:extLst>
              <a:ext uri="{FF2B5EF4-FFF2-40B4-BE49-F238E27FC236}">
                <a16:creationId xmlns:a16="http://schemas.microsoft.com/office/drawing/2014/main" id="{ABF388ED-E561-D042-82CC-02DD7E616EF7}"/>
              </a:ext>
            </a:extLst>
          </p:cNvPr>
          <p:cNvPicPr>
            <a:picLocks noChangeAspect="1"/>
          </p:cNvPicPr>
          <p:nvPr/>
        </p:nvPicPr>
        <p:blipFill>
          <a:blip r:embed="rId4"/>
          <a:stretch>
            <a:fillRect/>
          </a:stretch>
        </p:blipFill>
        <p:spPr>
          <a:xfrm>
            <a:off x="4635374" y="2648908"/>
            <a:ext cx="4278406" cy="2249309"/>
          </a:xfrm>
          <a:prstGeom prst="rect">
            <a:avLst/>
          </a:prstGeom>
        </p:spPr>
      </p:pic>
    </p:spTree>
    <p:extLst>
      <p:ext uri="{BB962C8B-B14F-4D97-AF65-F5344CB8AC3E}">
        <p14:creationId xmlns:p14="http://schemas.microsoft.com/office/powerpoint/2010/main" val="609818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1314913" y="0"/>
            <a:ext cx="6514174"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dirty="0"/>
          </a:p>
          <a:p>
            <a:pPr marL="0" marR="0" lvl="0" indent="0" algn="ctr" rtl="0">
              <a:lnSpc>
                <a:spcPct val="90000"/>
              </a:lnSpc>
              <a:spcBef>
                <a:spcPts val="1000"/>
              </a:spcBef>
              <a:spcAft>
                <a:spcPts val="0"/>
              </a:spcAft>
              <a:buClr>
                <a:srgbClr val="000000"/>
              </a:buClr>
              <a:buSzPts val="2400"/>
              <a:buFont typeface="Arial"/>
              <a:buNone/>
            </a:pPr>
            <a:r>
              <a:rPr lang="en-US" sz="2600" dirty="0"/>
              <a:t>IT’S NOT A PARADOX ITS JUST IMPOSSIBLE!!!</a:t>
            </a:r>
          </a:p>
          <a:p>
            <a:pPr marL="0" marR="0" lvl="0" indent="0" algn="ctr" rtl="0">
              <a:lnSpc>
                <a:spcPct val="90000"/>
              </a:lnSpc>
              <a:spcBef>
                <a:spcPts val="1000"/>
              </a:spcBef>
              <a:spcAft>
                <a:spcPts val="0"/>
              </a:spcAft>
              <a:buClr>
                <a:srgbClr val="000000"/>
              </a:buClr>
              <a:buSzPts val="2400"/>
              <a:buFont typeface="Arial"/>
              <a:buNone/>
            </a:pPr>
            <a:r>
              <a:rPr lang="en-US" sz="2600" dirty="0"/>
              <a:t>(also, don’t blame the victim!)</a:t>
            </a:r>
          </a:p>
          <a:p>
            <a:pPr marL="0" marR="0" lvl="0" indent="0" algn="ctr" rtl="0">
              <a:lnSpc>
                <a:spcPct val="90000"/>
              </a:lnSpc>
              <a:spcBef>
                <a:spcPts val="1000"/>
              </a:spcBef>
              <a:spcAft>
                <a:spcPts val="0"/>
              </a:spcAft>
              <a:buClr>
                <a:srgbClr val="000000"/>
              </a:buClr>
              <a:buSzPts val="2400"/>
              <a:buFont typeface="Arial"/>
              <a:buNone/>
            </a:pPr>
            <a:r>
              <a:rPr lang="en-US" sz="2600" dirty="0"/>
              <a:t>…back to Solove and the consent dilemma</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pic>
        <p:nvPicPr>
          <p:cNvPr id="5" name="Picture 4">
            <a:extLst>
              <a:ext uri="{FF2B5EF4-FFF2-40B4-BE49-F238E27FC236}">
                <a16:creationId xmlns:a16="http://schemas.microsoft.com/office/drawing/2014/main" id="{BD3660A8-C810-E84B-AFB3-BD89EC5C8629}"/>
              </a:ext>
            </a:extLst>
          </p:cNvPr>
          <p:cNvPicPr>
            <a:picLocks noChangeAspect="1"/>
          </p:cNvPicPr>
          <p:nvPr/>
        </p:nvPicPr>
        <p:blipFill>
          <a:blip r:embed="rId2"/>
          <a:stretch>
            <a:fillRect/>
          </a:stretch>
        </p:blipFill>
        <p:spPr>
          <a:xfrm>
            <a:off x="0" y="2571750"/>
            <a:ext cx="5308600" cy="2404018"/>
          </a:xfrm>
          <a:prstGeom prst="rect">
            <a:avLst/>
          </a:prstGeom>
        </p:spPr>
      </p:pic>
      <p:sp>
        <p:nvSpPr>
          <p:cNvPr id="3" name="Rectangle 2">
            <a:extLst>
              <a:ext uri="{FF2B5EF4-FFF2-40B4-BE49-F238E27FC236}">
                <a16:creationId xmlns:a16="http://schemas.microsoft.com/office/drawing/2014/main" id="{24B6F37D-606E-CD46-8BED-44EC82B3144B}"/>
              </a:ext>
            </a:extLst>
          </p:cNvPr>
          <p:cNvSpPr/>
          <p:nvPr/>
        </p:nvSpPr>
        <p:spPr>
          <a:xfrm>
            <a:off x="3302000" y="3352800"/>
            <a:ext cx="5842000" cy="1200329"/>
          </a:xfrm>
          <a:prstGeom prst="rect">
            <a:avLst/>
          </a:prstGeom>
        </p:spPr>
        <p:txBody>
          <a:bodyPr wrap="square">
            <a:spAutoFit/>
          </a:bodyPr>
          <a:lstStyle/>
          <a:p>
            <a:r>
              <a:rPr lang="en-US" sz="1800" dirty="0">
                <a:solidFill>
                  <a:srgbClr val="002060"/>
                </a:solidFill>
                <a:latin typeface="Arial" panose="020B0604020202020204" pitchFamily="34" charset="0"/>
              </a:rPr>
              <a:t>The current conversation around the privacy paradox is fundamentally misguided by faulty logic, wherein highly specific context-dependent behaviors are mapped to broad conclusions about how people value their data.</a:t>
            </a:r>
            <a:endParaRPr lang="en-US" sz="1800" dirty="0">
              <a:solidFill>
                <a:srgbClr val="002060"/>
              </a:solidFill>
            </a:endParaRPr>
          </a:p>
        </p:txBody>
      </p:sp>
    </p:spTree>
    <p:extLst>
      <p:ext uri="{BB962C8B-B14F-4D97-AF65-F5344CB8AC3E}">
        <p14:creationId xmlns:p14="http://schemas.microsoft.com/office/powerpoint/2010/main" val="3899891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228600" y="244642"/>
            <a:ext cx="8610600" cy="425115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dirty="0"/>
          </a:p>
          <a:p>
            <a:pPr marL="0" marR="0" lvl="0" indent="0" algn="ctr" rtl="0">
              <a:lnSpc>
                <a:spcPct val="90000"/>
              </a:lnSpc>
              <a:spcBef>
                <a:spcPts val="1000"/>
              </a:spcBef>
              <a:spcAft>
                <a:spcPts val="0"/>
              </a:spcAft>
              <a:buClr>
                <a:srgbClr val="000000"/>
              </a:buClr>
              <a:buSzPts val="2400"/>
              <a:buFont typeface="Arial"/>
              <a:buNone/>
            </a:pPr>
            <a:r>
              <a:rPr lang="en-US" sz="2600" i="1" dirty="0">
                <a:solidFill>
                  <a:srgbClr val="FF0000"/>
                </a:solidFill>
              </a:rPr>
              <a:t>Privacy and fairness… MORE NEXT WEEK</a:t>
            </a:r>
          </a:p>
          <a:p>
            <a:pPr marL="0" marR="0" lvl="0" indent="0" algn="ctr" rtl="0">
              <a:lnSpc>
                <a:spcPct val="90000"/>
              </a:lnSpc>
              <a:spcBef>
                <a:spcPts val="1000"/>
              </a:spcBef>
              <a:spcAft>
                <a:spcPts val="0"/>
              </a:spcAft>
              <a:buClr>
                <a:srgbClr val="000000"/>
              </a:buClr>
              <a:buSzPts val="2400"/>
              <a:buFont typeface="Arial"/>
              <a:buNone/>
            </a:pPr>
            <a:endParaRPr lang="en-US" sz="2600" dirty="0"/>
          </a:p>
          <a:p>
            <a:pPr marL="0" marR="0" lvl="0" indent="0" rtl="0">
              <a:lnSpc>
                <a:spcPct val="90000"/>
              </a:lnSpc>
              <a:spcBef>
                <a:spcPts val="1000"/>
              </a:spcBef>
              <a:spcAft>
                <a:spcPts val="0"/>
              </a:spcAft>
              <a:buClr>
                <a:srgbClr val="000000"/>
              </a:buClr>
              <a:buSzPts val="2400"/>
              <a:buFont typeface="Arial"/>
              <a:buNone/>
            </a:pPr>
            <a:r>
              <a:rPr lang="en-US" sz="2600" dirty="0">
                <a:sym typeface="Wingdings" pitchFamily="2" charset="2"/>
              </a:rPr>
              <a:t> </a:t>
            </a:r>
            <a:r>
              <a:rPr lang="en-US" sz="2600" dirty="0"/>
              <a:t>Some people are less well-equipped to deal with these decision (privacy literacy)</a:t>
            </a:r>
          </a:p>
          <a:p>
            <a:pPr marL="0" marR="0" lvl="0" indent="0" rtl="0">
              <a:lnSpc>
                <a:spcPct val="90000"/>
              </a:lnSpc>
              <a:spcBef>
                <a:spcPts val="1000"/>
              </a:spcBef>
              <a:spcAft>
                <a:spcPts val="0"/>
              </a:spcAft>
              <a:buClr>
                <a:srgbClr val="000000"/>
              </a:buClr>
              <a:buSzPts val="2400"/>
              <a:buFont typeface="Arial"/>
              <a:buNone/>
            </a:pPr>
            <a:r>
              <a:rPr lang="en-US" sz="2600" dirty="0">
                <a:sym typeface="Wingdings" pitchFamily="2" charset="2"/>
              </a:rPr>
              <a:t> </a:t>
            </a:r>
            <a:r>
              <a:rPr lang="en-US" sz="2600" dirty="0"/>
              <a:t>Some people just have to deal with more surveillance</a:t>
            </a:r>
          </a:p>
          <a:p>
            <a:pPr marL="0" marR="0" lvl="0" indent="0" rtl="0">
              <a:lnSpc>
                <a:spcPct val="90000"/>
              </a:lnSpc>
              <a:spcBef>
                <a:spcPts val="1000"/>
              </a:spcBef>
              <a:spcAft>
                <a:spcPts val="0"/>
              </a:spcAft>
              <a:buClr>
                <a:srgbClr val="000000"/>
              </a:buClr>
              <a:buSzPts val="2400"/>
              <a:buFont typeface="Arial"/>
              <a:buNone/>
            </a:pPr>
            <a:r>
              <a:rPr lang="en-US" sz="2600" dirty="0">
                <a:sym typeface="Wingdings" pitchFamily="2" charset="2"/>
              </a:rPr>
              <a:t> Some people’s personal information is more likely to be weaponized against them</a:t>
            </a:r>
            <a:r>
              <a:rPr lang="en-US" sz="2600" dirty="0"/>
              <a:t> </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Tree>
    <p:extLst>
      <p:ext uri="{BB962C8B-B14F-4D97-AF65-F5344CB8AC3E}">
        <p14:creationId xmlns:p14="http://schemas.microsoft.com/office/powerpoint/2010/main" val="3337576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736600" y="1730542"/>
            <a:ext cx="6961940"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i="1" dirty="0"/>
          </a:p>
          <a:p>
            <a:pPr marL="0" marR="0" lvl="0" indent="0" algn="ctr" rtl="0">
              <a:lnSpc>
                <a:spcPct val="90000"/>
              </a:lnSpc>
              <a:spcBef>
                <a:spcPts val="1000"/>
              </a:spcBef>
              <a:spcAft>
                <a:spcPts val="0"/>
              </a:spcAft>
              <a:buClr>
                <a:srgbClr val="000000"/>
              </a:buClr>
              <a:buSzPts val="2400"/>
              <a:buFont typeface="Arial"/>
              <a:buNone/>
            </a:pPr>
            <a:r>
              <a:rPr lang="en-US" sz="2600" i="1" dirty="0"/>
              <a:t>Taking all of this into consideration... How can we design systems that support privacy and aid in privacy decision making??</a:t>
            </a:r>
            <a:endParaRPr sz="2600" i="1" dirty="0"/>
          </a:p>
          <a:p>
            <a:pPr marL="0" marR="0" lvl="0" indent="0" algn="ctr" rtl="0">
              <a:lnSpc>
                <a:spcPct val="90000"/>
              </a:lnSpc>
              <a:spcBef>
                <a:spcPts val="1000"/>
              </a:spcBef>
              <a:spcAft>
                <a:spcPts val="0"/>
              </a:spcAft>
              <a:buClr>
                <a:srgbClr val="000000"/>
              </a:buClr>
              <a:buSzPts val="2400"/>
              <a:buFont typeface="Arial"/>
              <a:buNone/>
            </a:pPr>
            <a:endParaRPr sz="2600" i="1" dirty="0"/>
          </a:p>
        </p:txBody>
      </p:sp>
    </p:spTree>
    <p:extLst>
      <p:ext uri="{BB962C8B-B14F-4D97-AF65-F5344CB8AC3E}">
        <p14:creationId xmlns:p14="http://schemas.microsoft.com/office/powerpoint/2010/main" val="3530523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1184366" y="1730542"/>
            <a:ext cx="6514174"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dirty="0"/>
          </a:p>
          <a:p>
            <a:pPr marL="0" marR="0" lvl="0" indent="0" algn="ctr" rtl="0">
              <a:lnSpc>
                <a:spcPct val="90000"/>
              </a:lnSpc>
              <a:spcBef>
                <a:spcPts val="1000"/>
              </a:spcBef>
              <a:spcAft>
                <a:spcPts val="0"/>
              </a:spcAft>
              <a:buClr>
                <a:srgbClr val="000000"/>
              </a:buClr>
              <a:buSzPts val="2400"/>
              <a:buFont typeface="Arial"/>
              <a:buNone/>
            </a:pPr>
            <a:r>
              <a:rPr lang="en-US" sz="2600" dirty="0"/>
              <a:t>Engineering approaches to privacy</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Tree>
    <p:extLst>
      <p:ext uri="{BB962C8B-B14F-4D97-AF65-F5344CB8AC3E}">
        <p14:creationId xmlns:p14="http://schemas.microsoft.com/office/powerpoint/2010/main" val="2190273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1184366" y="1730542"/>
            <a:ext cx="6514174"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dirty="0"/>
          </a:p>
          <a:p>
            <a:pPr marL="0" marR="0" lvl="0" indent="0" algn="ctr" rtl="0">
              <a:lnSpc>
                <a:spcPct val="90000"/>
              </a:lnSpc>
              <a:spcBef>
                <a:spcPts val="1000"/>
              </a:spcBef>
              <a:spcAft>
                <a:spcPts val="0"/>
              </a:spcAft>
              <a:buClr>
                <a:srgbClr val="000000"/>
              </a:buClr>
              <a:buSzPts val="2400"/>
              <a:buFont typeface="Arial"/>
              <a:buNone/>
            </a:pPr>
            <a:r>
              <a:rPr lang="en-US" sz="2600" dirty="0"/>
              <a:t>Privacy Enhancing Technologies (PETs)</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Tree>
    <p:extLst>
      <p:ext uri="{BB962C8B-B14F-4D97-AF65-F5344CB8AC3E}">
        <p14:creationId xmlns:p14="http://schemas.microsoft.com/office/powerpoint/2010/main" val="3760294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267823-A9AB-5443-ACE4-E146B46329B0}"/>
              </a:ext>
            </a:extLst>
          </p:cNvPr>
          <p:cNvPicPr>
            <a:picLocks noChangeAspect="1"/>
          </p:cNvPicPr>
          <p:nvPr/>
        </p:nvPicPr>
        <p:blipFill>
          <a:blip r:embed="rId2"/>
          <a:stretch>
            <a:fillRect/>
          </a:stretch>
        </p:blipFill>
        <p:spPr>
          <a:xfrm>
            <a:off x="87406" y="1057834"/>
            <a:ext cx="5008932" cy="2224511"/>
          </a:xfrm>
          <a:prstGeom prst="rect">
            <a:avLst/>
          </a:prstGeom>
        </p:spPr>
      </p:pic>
      <p:sp>
        <p:nvSpPr>
          <p:cNvPr id="2" name="Title 1"/>
          <p:cNvSpPr>
            <a:spLocks noGrp="1"/>
          </p:cNvSpPr>
          <p:nvPr>
            <p:ph type="title"/>
          </p:nvPr>
        </p:nvSpPr>
        <p:spPr>
          <a:xfrm>
            <a:off x="194983" y="120252"/>
            <a:ext cx="7344335" cy="857250"/>
          </a:xfrm>
        </p:spPr>
        <p:txBody>
          <a:bodyPr/>
          <a:lstStyle/>
          <a:p>
            <a:r>
              <a:rPr lang="en-US" dirty="0"/>
              <a:t>Remind people to think about their privacy?</a:t>
            </a:r>
          </a:p>
        </p:txBody>
      </p:sp>
      <p:sp>
        <p:nvSpPr>
          <p:cNvPr id="3" name="Content Placeholder 2"/>
          <p:cNvSpPr>
            <a:spLocks noGrp="1"/>
          </p:cNvSpPr>
          <p:nvPr>
            <p:ph idx="1"/>
          </p:nvPr>
        </p:nvSpPr>
        <p:spPr>
          <a:xfrm>
            <a:off x="1165410" y="3438701"/>
            <a:ext cx="7434143" cy="1293930"/>
          </a:xfrm>
          <a:solidFill>
            <a:schemeClr val="bg1"/>
          </a:solidFill>
        </p:spPr>
        <p:txBody>
          <a:bodyPr>
            <a:normAutofit/>
          </a:bodyPr>
          <a:lstStyle/>
          <a:p>
            <a:pPr marL="0" indent="0">
              <a:buNone/>
            </a:pPr>
            <a:r>
              <a:rPr lang="en-US" dirty="0">
                <a:solidFill>
                  <a:schemeClr val="tx1"/>
                </a:solidFill>
              </a:rPr>
              <a:t>Will the salient display of privacy information cause consumers to take privacy into account when making online purchasing decisions?</a:t>
            </a:r>
          </a:p>
        </p:txBody>
      </p:sp>
      <p:cxnSp>
        <p:nvCxnSpPr>
          <p:cNvPr id="7" name="Straight Arrow Connector 6">
            <a:extLst>
              <a:ext uri="{FF2B5EF4-FFF2-40B4-BE49-F238E27FC236}">
                <a16:creationId xmlns:a16="http://schemas.microsoft.com/office/drawing/2014/main" id="{A39CE1BE-87CE-F746-ABDF-E79F24D7EDC5}"/>
              </a:ext>
            </a:extLst>
          </p:cNvPr>
          <p:cNvCxnSpPr/>
          <p:nvPr/>
        </p:nvCxnSpPr>
        <p:spPr>
          <a:xfrm>
            <a:off x="421341" y="3698677"/>
            <a:ext cx="744069"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8" name="Content Placeholder 2">
            <a:extLst>
              <a:ext uri="{FF2B5EF4-FFF2-40B4-BE49-F238E27FC236}">
                <a16:creationId xmlns:a16="http://schemas.microsoft.com/office/drawing/2014/main" id="{D2D507B7-2F21-B842-8ADC-9E48D24C70CE}"/>
              </a:ext>
            </a:extLst>
          </p:cNvPr>
          <p:cNvSpPr txBox="1">
            <a:spLocks/>
          </p:cNvSpPr>
          <p:nvPr/>
        </p:nvSpPr>
        <p:spPr>
          <a:xfrm>
            <a:off x="7055223" y="4396662"/>
            <a:ext cx="1138518" cy="492325"/>
          </a:xfrm>
          <a:prstGeom prst="rect">
            <a:avLst/>
          </a:prstGeom>
          <a:solidFill>
            <a:schemeClr val="bg1"/>
          </a:solid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dirty="0">
                <a:solidFill>
                  <a:srgbClr val="7030A0"/>
                </a:solidFill>
              </a:rPr>
              <a:t>Yes!</a:t>
            </a:r>
          </a:p>
        </p:txBody>
      </p:sp>
    </p:spTree>
    <p:extLst>
      <p:ext uri="{BB962C8B-B14F-4D97-AF65-F5344CB8AC3E}">
        <p14:creationId xmlns:p14="http://schemas.microsoft.com/office/powerpoint/2010/main" val="186041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AC556C-9666-CC4F-8707-5BE73E0564C9}"/>
              </a:ext>
            </a:extLst>
          </p:cNvPr>
          <p:cNvPicPr>
            <a:picLocks noChangeAspect="1"/>
          </p:cNvPicPr>
          <p:nvPr/>
        </p:nvPicPr>
        <p:blipFill>
          <a:blip r:embed="rId3"/>
          <a:stretch>
            <a:fillRect/>
          </a:stretch>
        </p:blipFill>
        <p:spPr>
          <a:xfrm>
            <a:off x="22530" y="0"/>
            <a:ext cx="5913806" cy="5143500"/>
          </a:xfrm>
          <a:prstGeom prst="rect">
            <a:avLst/>
          </a:prstGeom>
        </p:spPr>
      </p:pic>
      <p:pic>
        <p:nvPicPr>
          <p:cNvPr id="6" name="Picture 5">
            <a:extLst>
              <a:ext uri="{FF2B5EF4-FFF2-40B4-BE49-F238E27FC236}">
                <a16:creationId xmlns:a16="http://schemas.microsoft.com/office/drawing/2014/main" id="{C696CB8D-E15F-B54D-B961-D590D0898ED0}"/>
              </a:ext>
            </a:extLst>
          </p:cNvPr>
          <p:cNvPicPr>
            <a:picLocks noChangeAspect="1"/>
          </p:cNvPicPr>
          <p:nvPr/>
        </p:nvPicPr>
        <p:blipFill>
          <a:blip r:embed="rId4"/>
          <a:stretch>
            <a:fillRect/>
          </a:stretch>
        </p:blipFill>
        <p:spPr>
          <a:xfrm>
            <a:off x="5319132" y="2240732"/>
            <a:ext cx="3667977" cy="2902767"/>
          </a:xfrm>
          <a:prstGeom prst="rect">
            <a:avLst/>
          </a:prstGeom>
        </p:spPr>
      </p:pic>
    </p:spTree>
    <p:extLst>
      <p:ext uri="{BB962C8B-B14F-4D97-AF65-F5344CB8AC3E}">
        <p14:creationId xmlns:p14="http://schemas.microsoft.com/office/powerpoint/2010/main" val="5941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2"/>
          <p:cNvSpPr txBox="1"/>
          <p:nvPr/>
        </p:nvSpPr>
        <p:spPr>
          <a:xfrm>
            <a:off x="196553" y="87841"/>
            <a:ext cx="8648400" cy="71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Privacy as </a:t>
            </a:r>
            <a:r>
              <a:rPr lang="en" sz="3000" b="1" dirty="0">
                <a:solidFill>
                  <a:schemeClr val="dk1"/>
                </a:solidFill>
                <a:latin typeface="Calibri"/>
                <a:ea typeface="Calibri"/>
                <a:cs typeface="Calibri"/>
                <a:sym typeface="Calibri"/>
              </a:rPr>
              <a:t>Control</a:t>
            </a:r>
            <a:endParaRPr sz="3000" b="1" i="0" u="none" strike="noStrike" cap="none" dirty="0">
              <a:solidFill>
                <a:schemeClr val="dk1"/>
              </a:solidFill>
              <a:latin typeface="Calibri"/>
              <a:ea typeface="Calibri"/>
              <a:cs typeface="Calibri"/>
              <a:sym typeface="Calibri"/>
            </a:endParaRPr>
          </a:p>
        </p:txBody>
      </p:sp>
      <p:sp>
        <p:nvSpPr>
          <p:cNvPr id="267" name="Google Shape;267;p52"/>
          <p:cNvSpPr txBox="1"/>
          <p:nvPr/>
        </p:nvSpPr>
        <p:spPr>
          <a:xfrm>
            <a:off x="294200" y="945051"/>
            <a:ext cx="8453100" cy="119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200">
                <a:solidFill>
                  <a:schemeClr val="dk1"/>
                </a:solidFill>
                <a:latin typeface="Calibri"/>
                <a:ea typeface="Calibri"/>
                <a:cs typeface="Calibri"/>
                <a:sym typeface="Calibri"/>
              </a:rPr>
              <a:t>(Westin, 1968) “The claim of individuals, groups, or institutions to determine themselves when, how and to what extent information about them is communicated to others.”</a:t>
            </a:r>
            <a:endParaRPr sz="2200" b="0" i="1" u="none" strike="noStrike" cap="none">
              <a:solidFill>
                <a:schemeClr val="dk1"/>
              </a:solidFill>
              <a:latin typeface="Calibri"/>
              <a:ea typeface="Calibri"/>
              <a:cs typeface="Calibri"/>
              <a:sym typeface="Calibri"/>
            </a:endParaRPr>
          </a:p>
        </p:txBody>
      </p:sp>
      <p:sp>
        <p:nvSpPr>
          <p:cNvPr id="268" name="Google Shape;268;p52"/>
          <p:cNvSpPr txBox="1"/>
          <p:nvPr/>
        </p:nvSpPr>
        <p:spPr>
          <a:xfrm>
            <a:off x="345450" y="2220875"/>
            <a:ext cx="8453100" cy="11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Calibri"/>
                <a:ea typeface="Calibri"/>
                <a:cs typeface="Calibri"/>
                <a:sym typeface="Calibri"/>
              </a:rPr>
              <a:t>(Altman, 1975) “The selective control of access to the self or to one’s group.”</a:t>
            </a:r>
            <a:endParaRPr sz="2200">
              <a:solidFill>
                <a:schemeClr val="dk1"/>
              </a:solidFill>
              <a:latin typeface="Calibri"/>
              <a:ea typeface="Calibri"/>
              <a:cs typeface="Calibri"/>
              <a:sym typeface="Calibri"/>
            </a:endParaRPr>
          </a:p>
        </p:txBody>
      </p:sp>
      <p:sp>
        <p:nvSpPr>
          <p:cNvPr id="269" name="Google Shape;269;p52"/>
          <p:cNvSpPr txBox="1"/>
          <p:nvPr/>
        </p:nvSpPr>
        <p:spPr>
          <a:xfrm>
            <a:off x="345450" y="3242800"/>
            <a:ext cx="8707800" cy="71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200">
                <a:solidFill>
                  <a:schemeClr val="dk1"/>
                </a:solidFill>
                <a:latin typeface="Calibri"/>
                <a:ea typeface="Calibri"/>
                <a:cs typeface="Calibri"/>
                <a:sym typeface="Calibri"/>
              </a:rPr>
              <a:t>(Warren and Brandeis, 1980) The </a:t>
            </a:r>
            <a:r>
              <a:rPr lang="en" sz="2200" i="1">
                <a:solidFill>
                  <a:schemeClr val="dk1"/>
                </a:solidFill>
                <a:latin typeface="Calibri"/>
                <a:ea typeface="Calibri"/>
                <a:cs typeface="Calibri"/>
                <a:sym typeface="Calibri"/>
              </a:rPr>
              <a:t>right</a:t>
            </a:r>
            <a:r>
              <a:rPr lang="en" sz="2200">
                <a:solidFill>
                  <a:schemeClr val="dk1"/>
                </a:solidFill>
                <a:latin typeface="Calibri"/>
                <a:ea typeface="Calibri"/>
                <a:cs typeface="Calibri"/>
                <a:sym typeface="Calibri"/>
              </a:rPr>
              <a:t> to privacy is the right to be let alone.  </a:t>
            </a:r>
            <a:endParaRPr sz="2200" b="0" i="1" u="none" strike="noStrike" cap="none">
              <a:solidFill>
                <a:schemeClr val="dk1"/>
              </a:solidFill>
              <a:latin typeface="Calibri"/>
              <a:ea typeface="Calibri"/>
              <a:cs typeface="Calibri"/>
              <a:sym typeface="Calibri"/>
            </a:endParaRPr>
          </a:p>
        </p:txBody>
      </p:sp>
      <p:sp>
        <p:nvSpPr>
          <p:cNvPr id="270" name="Google Shape;270;p52"/>
          <p:cNvSpPr txBox="1"/>
          <p:nvPr/>
        </p:nvSpPr>
        <p:spPr>
          <a:xfrm>
            <a:off x="436200" y="4431600"/>
            <a:ext cx="8707800" cy="711900"/>
          </a:xfrm>
          <a:prstGeom prst="rect">
            <a:avLst/>
          </a:prstGeom>
          <a:noFill/>
          <a:ln>
            <a:noFill/>
          </a:ln>
        </p:spPr>
        <p:txBody>
          <a:bodyPr spcFirstLastPara="1" wrap="square" lIns="91425" tIns="45700" rIns="91425" bIns="45700" anchor="t" anchorCtr="0">
            <a:noAutofit/>
          </a:bodyPr>
          <a:lstStyle/>
          <a:p>
            <a:pPr marL="5943600" marR="0" lvl="0" indent="457200" algn="l" rtl="0">
              <a:lnSpc>
                <a:spcPct val="100000"/>
              </a:lnSpc>
              <a:spcBef>
                <a:spcPts val="0"/>
              </a:spcBef>
              <a:spcAft>
                <a:spcPts val="0"/>
              </a:spcAft>
              <a:buNone/>
            </a:pPr>
            <a:r>
              <a:rPr lang="en" sz="2200">
                <a:solidFill>
                  <a:schemeClr val="dk1"/>
                </a:solidFill>
                <a:latin typeface="Calibri"/>
                <a:ea typeface="Calibri"/>
                <a:cs typeface="Calibri"/>
                <a:sym typeface="Calibri"/>
              </a:rPr>
              <a:t>and others..</a:t>
            </a:r>
            <a:endParaRPr sz="2200" b="0" i="1" u="none" strike="noStrike" cap="none">
              <a:solidFill>
                <a:schemeClr val="dk1"/>
              </a:solidFill>
              <a:latin typeface="Calibri"/>
              <a:ea typeface="Calibri"/>
              <a:cs typeface="Calibri"/>
              <a:sym typeface="Calibri"/>
            </a:endParaRPr>
          </a:p>
        </p:txBody>
      </p:sp>
      <p:sp>
        <p:nvSpPr>
          <p:cNvPr id="271" name="Google Shape;271;p52"/>
          <p:cNvSpPr txBox="1"/>
          <p:nvPr/>
        </p:nvSpPr>
        <p:spPr>
          <a:xfrm>
            <a:off x="345450" y="3695398"/>
            <a:ext cx="8453100" cy="431400"/>
          </a:xfrm>
          <a:prstGeom prst="rect">
            <a:avLst/>
          </a:prstGeom>
          <a:noFill/>
          <a:ln>
            <a:noFill/>
          </a:ln>
        </p:spPr>
        <p:txBody>
          <a:bodyPr spcFirstLastPara="1" wrap="square" lIns="91425" tIns="45700" rIns="91425" bIns="45700" anchor="t" anchorCtr="0">
            <a:noAutofit/>
          </a:bodyPr>
          <a:lstStyle/>
          <a:p>
            <a:pPr marL="914400" marR="0" lvl="0" indent="0" algn="l" rtl="0">
              <a:lnSpc>
                <a:spcPct val="100000"/>
              </a:lnSpc>
              <a:spcBef>
                <a:spcPts val="0"/>
              </a:spcBef>
              <a:spcAft>
                <a:spcPts val="0"/>
              </a:spcAft>
              <a:buNone/>
            </a:pPr>
            <a:endParaRPr sz="8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r>
              <a:rPr lang="en" sz="2200">
                <a:solidFill>
                  <a:schemeClr val="dk1"/>
                </a:solidFill>
                <a:latin typeface="Calibri"/>
                <a:ea typeface="Calibri"/>
                <a:cs typeface="Calibri"/>
                <a:sym typeface="Calibri"/>
              </a:rPr>
              <a:t>---&gt; Reflect privacy as an inherent</a:t>
            </a:r>
            <a:r>
              <a:rPr lang="en" sz="2200" b="0" i="0" u="none" strike="noStrike" cap="none">
                <a:solidFill>
                  <a:schemeClr val="dk1"/>
                </a:solidFill>
                <a:latin typeface="Calibri"/>
                <a:ea typeface="Calibri"/>
                <a:cs typeface="Calibri"/>
                <a:sym typeface="Calibri"/>
              </a:rPr>
              <a:t> precondition for </a:t>
            </a:r>
            <a:r>
              <a:rPr lang="en" sz="2200" b="0" i="1" u="none" strike="noStrike" cap="none">
                <a:solidFill>
                  <a:schemeClr val="dk1"/>
                </a:solidFill>
                <a:latin typeface="Calibri"/>
                <a:ea typeface="Calibri"/>
                <a:cs typeface="Calibri"/>
                <a:sym typeface="Calibri"/>
              </a:rPr>
              <a:t>autonomy</a:t>
            </a:r>
            <a:r>
              <a:rPr lang="en" sz="2200">
                <a:solidFill>
                  <a:schemeClr val="dk1"/>
                </a:solidFill>
                <a:latin typeface="Calibri"/>
                <a:ea typeface="Calibri"/>
                <a:cs typeface="Calibri"/>
                <a:sym typeface="Calibri"/>
              </a:rPr>
              <a:t>.</a:t>
            </a:r>
            <a:endParaRPr sz="2200" b="0" u="none" strike="noStrike" cap="non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2B5C-4DAE-3845-8C95-D16155F15A68}"/>
              </a:ext>
            </a:extLst>
          </p:cNvPr>
          <p:cNvSpPr txBox="1">
            <a:spLocks/>
          </p:cNvSpPr>
          <p:nvPr/>
        </p:nvSpPr>
        <p:spPr>
          <a:xfrm>
            <a:off x="141195" y="129217"/>
            <a:ext cx="8733864" cy="8572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t>Help overcoming cognitive and behavioral biases, or leveraging cognitive and behavioral biases “for good”</a:t>
            </a:r>
          </a:p>
        </p:txBody>
      </p:sp>
      <p:sp>
        <p:nvSpPr>
          <p:cNvPr id="3" name="Rectangle 3">
            <a:extLst>
              <a:ext uri="{FF2B5EF4-FFF2-40B4-BE49-F238E27FC236}">
                <a16:creationId xmlns:a16="http://schemas.microsoft.com/office/drawing/2014/main" id="{95ECB917-56E8-6344-8D07-A48FECBBC9C0}"/>
              </a:ext>
            </a:extLst>
          </p:cNvPr>
          <p:cNvSpPr txBox="1">
            <a:spLocks noChangeArrowheads="1"/>
          </p:cNvSpPr>
          <p:nvPr/>
        </p:nvSpPr>
        <p:spPr>
          <a:xfrm>
            <a:off x="371707" y="1267579"/>
            <a:ext cx="4519961" cy="2036850"/>
          </a:xfrm>
          <a:prstGeom prst="rect">
            <a:avLst/>
          </a:prstGeom>
          <a:solidFill>
            <a:schemeClr val="bg1"/>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tx1"/>
                </a:solidFill>
                <a:latin typeface="Helvetica Neue" pitchFamily="2" charset="0"/>
              </a:rPr>
              <a:t>E.g.,</a:t>
            </a:r>
          </a:p>
          <a:p>
            <a:pPr marL="342900" indent="-342900">
              <a:buFont typeface="Arial" panose="020B0604020202020204" pitchFamily="34" charset="0"/>
              <a:buChar char="•"/>
            </a:pPr>
            <a:r>
              <a:rPr lang="en-US" sz="2000" dirty="0">
                <a:solidFill>
                  <a:schemeClr val="tx1"/>
                </a:solidFill>
                <a:latin typeface="Helvetica Neue" pitchFamily="2" charset="0"/>
              </a:rPr>
              <a:t>Loss aversion</a:t>
            </a:r>
          </a:p>
          <a:p>
            <a:pPr marL="342900" indent="-342900">
              <a:buFont typeface="Arial" panose="020B0604020202020204" pitchFamily="34" charset="0"/>
              <a:buChar char="•"/>
            </a:pPr>
            <a:r>
              <a:rPr lang="en-US" sz="2000" dirty="0">
                <a:solidFill>
                  <a:schemeClr val="tx1"/>
                </a:solidFill>
                <a:latin typeface="Helvetica Neue" pitchFamily="2" charset="0"/>
              </a:rPr>
              <a:t>Framing effects</a:t>
            </a:r>
          </a:p>
          <a:p>
            <a:pPr marL="342900" indent="-342900">
              <a:buFont typeface="Arial" panose="020B0604020202020204" pitchFamily="34" charset="0"/>
              <a:buChar char="•"/>
            </a:pPr>
            <a:r>
              <a:rPr lang="en-US" sz="2000" dirty="0">
                <a:solidFill>
                  <a:schemeClr val="tx1"/>
                </a:solidFill>
                <a:latin typeface="Helvetica Neue" pitchFamily="2" charset="0"/>
              </a:rPr>
              <a:t>Optimism bias and overconfidence </a:t>
            </a:r>
          </a:p>
          <a:p>
            <a:pPr marL="342900" indent="-342900">
              <a:buFont typeface="Arial" panose="020B0604020202020204" pitchFamily="34" charset="0"/>
              <a:buChar char="•"/>
            </a:pPr>
            <a:r>
              <a:rPr lang="en-US" sz="2000" dirty="0">
                <a:solidFill>
                  <a:schemeClr val="tx1"/>
                </a:solidFill>
                <a:latin typeface="Helvetica Neue" pitchFamily="2" charset="0"/>
              </a:rPr>
              <a:t>Post-completion errors</a:t>
            </a:r>
          </a:p>
          <a:p>
            <a:pPr marL="342900" indent="-342900">
              <a:buFont typeface="Arial" panose="020B0604020202020204" pitchFamily="34" charset="0"/>
              <a:buChar char="•"/>
            </a:pPr>
            <a:r>
              <a:rPr lang="en-US" sz="2000" dirty="0">
                <a:solidFill>
                  <a:schemeClr val="tx1"/>
                </a:solidFill>
                <a:latin typeface="Helvetica Neue" pitchFamily="2" charset="0"/>
              </a:rPr>
              <a:t>Status quo bias </a:t>
            </a:r>
          </a:p>
        </p:txBody>
      </p:sp>
      <p:pic>
        <p:nvPicPr>
          <p:cNvPr id="6" name="Picture 5">
            <a:extLst>
              <a:ext uri="{FF2B5EF4-FFF2-40B4-BE49-F238E27FC236}">
                <a16:creationId xmlns:a16="http://schemas.microsoft.com/office/drawing/2014/main" id="{C60D8C54-7399-244A-A70B-E31818D0572B}"/>
              </a:ext>
            </a:extLst>
          </p:cNvPr>
          <p:cNvPicPr>
            <a:picLocks noChangeAspect="1"/>
          </p:cNvPicPr>
          <p:nvPr/>
        </p:nvPicPr>
        <p:blipFill>
          <a:blip r:embed="rId3"/>
          <a:stretch>
            <a:fillRect/>
          </a:stretch>
        </p:blipFill>
        <p:spPr>
          <a:xfrm>
            <a:off x="5522642" y="3040102"/>
            <a:ext cx="3182744" cy="1761118"/>
          </a:xfrm>
          <a:prstGeom prst="rect">
            <a:avLst/>
          </a:prstGeom>
        </p:spPr>
      </p:pic>
    </p:spTree>
    <p:extLst>
      <p:ext uri="{BB962C8B-B14F-4D97-AF65-F5344CB8AC3E}">
        <p14:creationId xmlns:p14="http://schemas.microsoft.com/office/powerpoint/2010/main" val="111634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84A878-7805-3940-BC5C-E8E9C6268A5E}"/>
              </a:ext>
            </a:extLst>
          </p:cNvPr>
          <p:cNvPicPr>
            <a:picLocks noChangeAspect="1"/>
          </p:cNvPicPr>
          <p:nvPr/>
        </p:nvPicPr>
        <p:blipFill>
          <a:blip r:embed="rId2"/>
          <a:stretch>
            <a:fillRect/>
          </a:stretch>
        </p:blipFill>
        <p:spPr>
          <a:xfrm>
            <a:off x="126326" y="194519"/>
            <a:ext cx="3984757" cy="2663130"/>
          </a:xfrm>
          <a:prstGeom prst="rect">
            <a:avLst/>
          </a:prstGeom>
        </p:spPr>
      </p:pic>
      <p:pic>
        <p:nvPicPr>
          <p:cNvPr id="4" name="Picture 3">
            <a:extLst>
              <a:ext uri="{FF2B5EF4-FFF2-40B4-BE49-F238E27FC236}">
                <a16:creationId xmlns:a16="http://schemas.microsoft.com/office/drawing/2014/main" id="{082AC47D-F5F4-7B4F-AAD5-EE086C8C9FC4}"/>
              </a:ext>
            </a:extLst>
          </p:cNvPr>
          <p:cNvPicPr>
            <a:picLocks noChangeAspect="1"/>
          </p:cNvPicPr>
          <p:nvPr/>
        </p:nvPicPr>
        <p:blipFill>
          <a:blip r:embed="rId3"/>
          <a:stretch>
            <a:fillRect/>
          </a:stretch>
        </p:blipFill>
        <p:spPr>
          <a:xfrm>
            <a:off x="2475571" y="1344006"/>
            <a:ext cx="6487813" cy="3799493"/>
          </a:xfrm>
          <a:prstGeom prst="rect">
            <a:avLst/>
          </a:prstGeom>
        </p:spPr>
      </p:pic>
    </p:spTree>
    <p:extLst>
      <p:ext uri="{BB962C8B-B14F-4D97-AF65-F5344CB8AC3E}">
        <p14:creationId xmlns:p14="http://schemas.microsoft.com/office/powerpoint/2010/main" val="521319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2BF95A-B0B4-C445-AFBB-C5D87ABA0D1F}"/>
              </a:ext>
            </a:extLst>
          </p:cNvPr>
          <p:cNvPicPr>
            <a:picLocks noChangeAspect="1"/>
          </p:cNvPicPr>
          <p:nvPr/>
        </p:nvPicPr>
        <p:blipFill>
          <a:blip r:embed="rId2"/>
          <a:stretch>
            <a:fillRect/>
          </a:stretch>
        </p:blipFill>
        <p:spPr>
          <a:xfrm>
            <a:off x="81775" y="248114"/>
            <a:ext cx="5713724" cy="3486615"/>
          </a:xfrm>
          <a:prstGeom prst="rect">
            <a:avLst/>
          </a:prstGeom>
        </p:spPr>
      </p:pic>
      <p:pic>
        <p:nvPicPr>
          <p:cNvPr id="11" name="Picture 10">
            <a:extLst>
              <a:ext uri="{FF2B5EF4-FFF2-40B4-BE49-F238E27FC236}">
                <a16:creationId xmlns:a16="http://schemas.microsoft.com/office/drawing/2014/main" id="{504925B3-0BB9-4943-B0DE-C836CC4B8077}"/>
              </a:ext>
            </a:extLst>
          </p:cNvPr>
          <p:cNvPicPr>
            <a:picLocks noChangeAspect="1"/>
          </p:cNvPicPr>
          <p:nvPr/>
        </p:nvPicPr>
        <p:blipFill>
          <a:blip r:embed="rId3"/>
          <a:stretch>
            <a:fillRect/>
          </a:stretch>
        </p:blipFill>
        <p:spPr>
          <a:xfrm>
            <a:off x="2624710" y="1743307"/>
            <a:ext cx="6437515" cy="3152079"/>
          </a:xfrm>
          <a:prstGeom prst="rect">
            <a:avLst/>
          </a:prstGeom>
        </p:spPr>
      </p:pic>
      <p:pic>
        <p:nvPicPr>
          <p:cNvPr id="9" name="Picture 8">
            <a:extLst>
              <a:ext uri="{FF2B5EF4-FFF2-40B4-BE49-F238E27FC236}">
                <a16:creationId xmlns:a16="http://schemas.microsoft.com/office/drawing/2014/main" id="{F2542FB4-779A-9849-99FD-943B0CBB892B}"/>
              </a:ext>
            </a:extLst>
          </p:cNvPr>
          <p:cNvPicPr>
            <a:picLocks noChangeAspect="1"/>
          </p:cNvPicPr>
          <p:nvPr/>
        </p:nvPicPr>
        <p:blipFill>
          <a:blip r:embed="rId4"/>
          <a:stretch>
            <a:fillRect/>
          </a:stretch>
        </p:blipFill>
        <p:spPr>
          <a:xfrm>
            <a:off x="341971" y="877336"/>
            <a:ext cx="8246348" cy="3152079"/>
          </a:xfrm>
          <a:prstGeom prst="rect">
            <a:avLst/>
          </a:prstGeom>
        </p:spPr>
      </p:pic>
    </p:spTree>
    <p:extLst>
      <p:ext uri="{BB962C8B-B14F-4D97-AF65-F5344CB8AC3E}">
        <p14:creationId xmlns:p14="http://schemas.microsoft.com/office/powerpoint/2010/main" val="258538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6;p50">
            <a:extLst>
              <a:ext uri="{FF2B5EF4-FFF2-40B4-BE49-F238E27FC236}">
                <a16:creationId xmlns:a16="http://schemas.microsoft.com/office/drawing/2014/main" id="{1345CD8D-F4DA-B540-91D5-0B5025D50FF7}"/>
              </a:ext>
            </a:extLst>
          </p:cNvPr>
          <p:cNvSpPr txBox="1"/>
          <p:nvPr/>
        </p:nvSpPr>
        <p:spPr>
          <a:xfrm>
            <a:off x="1184366" y="1730542"/>
            <a:ext cx="6514174"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endParaRPr sz="2600" dirty="0"/>
          </a:p>
          <a:p>
            <a:pPr marL="0" marR="0" lvl="0" indent="0" algn="ctr" rtl="0">
              <a:lnSpc>
                <a:spcPct val="90000"/>
              </a:lnSpc>
              <a:spcBef>
                <a:spcPts val="1000"/>
              </a:spcBef>
              <a:spcAft>
                <a:spcPts val="0"/>
              </a:spcAft>
              <a:buClr>
                <a:srgbClr val="000000"/>
              </a:buClr>
              <a:buSzPts val="2400"/>
              <a:buFont typeface="Arial"/>
              <a:buNone/>
            </a:pPr>
            <a:r>
              <a:rPr lang="en-US" sz="2600" dirty="0"/>
              <a:t>Privacy by Design</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Tree>
    <p:extLst>
      <p:ext uri="{BB962C8B-B14F-4D97-AF65-F5344CB8AC3E}">
        <p14:creationId xmlns:p14="http://schemas.microsoft.com/office/powerpoint/2010/main" val="6571057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B4BF54-8736-7B46-87CA-27EF867A0601}"/>
              </a:ext>
            </a:extLst>
          </p:cNvPr>
          <p:cNvSpPr/>
          <p:nvPr/>
        </p:nvSpPr>
        <p:spPr>
          <a:xfrm>
            <a:off x="5837873" y="4675227"/>
            <a:ext cx="3228975" cy="415498"/>
          </a:xfrm>
          <a:prstGeom prst="rect">
            <a:avLst/>
          </a:prstGeom>
        </p:spPr>
        <p:txBody>
          <a:bodyPr wrap="square">
            <a:spAutoFit/>
          </a:bodyPr>
          <a:lstStyle/>
          <a:p>
            <a:r>
              <a:rPr lang="en-US" sz="1050" dirty="0" err="1"/>
              <a:t>Cavoukian</a:t>
            </a:r>
            <a:r>
              <a:rPr lang="en-US" sz="1050" dirty="0"/>
              <a:t>, A. Privacy by Design Curriculum 2.0, 2011; </a:t>
            </a:r>
            <a:r>
              <a:rPr lang="en-US" sz="1050" dirty="0">
                <a:hlinkClick r:id="rId2"/>
              </a:rPr>
              <a:t>http://privacybydesign.ca/publications/</a:t>
            </a:r>
            <a:r>
              <a:rPr lang="en-US" sz="1050" dirty="0"/>
              <a:t> </a:t>
            </a:r>
          </a:p>
        </p:txBody>
      </p:sp>
      <p:pic>
        <p:nvPicPr>
          <p:cNvPr id="4" name="Picture 3">
            <a:extLst>
              <a:ext uri="{FF2B5EF4-FFF2-40B4-BE49-F238E27FC236}">
                <a16:creationId xmlns:a16="http://schemas.microsoft.com/office/drawing/2014/main" id="{40D8709D-A5A0-4642-B05B-B2C49F868A34}"/>
              </a:ext>
            </a:extLst>
          </p:cNvPr>
          <p:cNvPicPr>
            <a:picLocks noChangeAspect="1"/>
          </p:cNvPicPr>
          <p:nvPr/>
        </p:nvPicPr>
        <p:blipFill rotWithShape="1">
          <a:blip r:embed="rId3"/>
          <a:srcRect t="-2339" b="32812"/>
          <a:stretch/>
        </p:blipFill>
        <p:spPr>
          <a:xfrm>
            <a:off x="0" y="794760"/>
            <a:ext cx="9144000" cy="2470954"/>
          </a:xfrm>
          <a:prstGeom prst="rect">
            <a:avLst/>
          </a:prstGeom>
        </p:spPr>
      </p:pic>
    </p:spTree>
    <p:extLst>
      <p:ext uri="{BB962C8B-B14F-4D97-AF65-F5344CB8AC3E}">
        <p14:creationId xmlns:p14="http://schemas.microsoft.com/office/powerpoint/2010/main" val="1543091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B79B9E-8A43-EE4C-9B24-7391FF2EC9EA}"/>
              </a:ext>
            </a:extLst>
          </p:cNvPr>
          <p:cNvPicPr>
            <a:picLocks noChangeAspect="1"/>
          </p:cNvPicPr>
          <p:nvPr/>
        </p:nvPicPr>
        <p:blipFill>
          <a:blip r:embed="rId2"/>
          <a:stretch>
            <a:fillRect/>
          </a:stretch>
        </p:blipFill>
        <p:spPr>
          <a:xfrm>
            <a:off x="594945" y="401769"/>
            <a:ext cx="8170907" cy="4184519"/>
          </a:xfrm>
          <a:prstGeom prst="rect">
            <a:avLst/>
          </a:prstGeom>
        </p:spPr>
      </p:pic>
    </p:spTree>
    <p:extLst>
      <p:ext uri="{BB962C8B-B14F-4D97-AF65-F5344CB8AC3E}">
        <p14:creationId xmlns:p14="http://schemas.microsoft.com/office/powerpoint/2010/main" val="11311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581A6-1D70-5C41-BBBC-07B07B68568C}"/>
              </a:ext>
            </a:extLst>
          </p:cNvPr>
          <p:cNvPicPr>
            <a:picLocks noChangeAspect="1"/>
          </p:cNvPicPr>
          <p:nvPr/>
        </p:nvPicPr>
        <p:blipFill>
          <a:blip r:embed="rId2"/>
          <a:stretch>
            <a:fillRect/>
          </a:stretch>
        </p:blipFill>
        <p:spPr>
          <a:xfrm>
            <a:off x="744542" y="0"/>
            <a:ext cx="7654916" cy="5143500"/>
          </a:xfrm>
          <a:prstGeom prst="rect">
            <a:avLst/>
          </a:prstGeom>
        </p:spPr>
      </p:pic>
    </p:spTree>
    <p:extLst>
      <p:ext uri="{BB962C8B-B14F-4D97-AF65-F5344CB8AC3E}">
        <p14:creationId xmlns:p14="http://schemas.microsoft.com/office/powerpoint/2010/main" val="3054991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C80C1-E2BA-514D-80C8-967A4DF6D396}"/>
              </a:ext>
            </a:extLst>
          </p:cNvPr>
          <p:cNvPicPr>
            <a:picLocks noChangeAspect="1"/>
          </p:cNvPicPr>
          <p:nvPr/>
        </p:nvPicPr>
        <p:blipFill>
          <a:blip r:embed="rId3"/>
          <a:stretch>
            <a:fillRect/>
          </a:stretch>
        </p:blipFill>
        <p:spPr>
          <a:xfrm>
            <a:off x="78105" y="89536"/>
            <a:ext cx="5116830" cy="3174446"/>
          </a:xfrm>
          <a:prstGeom prst="rect">
            <a:avLst/>
          </a:prstGeom>
        </p:spPr>
      </p:pic>
      <p:sp>
        <p:nvSpPr>
          <p:cNvPr id="4" name="Rectangle 3">
            <a:extLst>
              <a:ext uri="{FF2B5EF4-FFF2-40B4-BE49-F238E27FC236}">
                <a16:creationId xmlns:a16="http://schemas.microsoft.com/office/drawing/2014/main" id="{7608AA2C-CB38-8C48-BA16-8489FCCC22D0}"/>
              </a:ext>
            </a:extLst>
          </p:cNvPr>
          <p:cNvSpPr/>
          <p:nvPr/>
        </p:nvSpPr>
        <p:spPr>
          <a:xfrm>
            <a:off x="78105" y="4661550"/>
            <a:ext cx="8974455" cy="415498"/>
          </a:xfrm>
          <a:prstGeom prst="rect">
            <a:avLst/>
          </a:prstGeom>
        </p:spPr>
        <p:txBody>
          <a:bodyPr wrap="square">
            <a:spAutoFit/>
          </a:bodyPr>
          <a:lstStyle/>
          <a:p>
            <a:r>
              <a:rPr lang="en-US" sz="1050" dirty="0">
                <a:hlinkClick r:id="rId4"/>
              </a:rPr>
              <a:t>https://dl.acm.org/doi/pdf/10.1145/2209249.2209263?casa_token=_iycepWilNAAAAAA:td2qPOxJDfEjTQVUsMm1ir5BO0FbJYSyi0ns8-mkpmP6sGRsAvMYGU1eq3wc_lJkQ3PraOa_PdC8jw</a:t>
            </a:r>
            <a:r>
              <a:rPr lang="en-US" sz="1050" dirty="0"/>
              <a:t> </a:t>
            </a:r>
          </a:p>
        </p:txBody>
      </p:sp>
      <p:sp>
        <p:nvSpPr>
          <p:cNvPr id="5" name="TextBox 4">
            <a:extLst>
              <a:ext uri="{FF2B5EF4-FFF2-40B4-BE49-F238E27FC236}">
                <a16:creationId xmlns:a16="http://schemas.microsoft.com/office/drawing/2014/main" id="{69717EB2-E35F-7642-B253-93CECAF38C5F}"/>
              </a:ext>
            </a:extLst>
          </p:cNvPr>
          <p:cNvSpPr txBox="1"/>
          <p:nvPr/>
        </p:nvSpPr>
        <p:spPr>
          <a:xfrm>
            <a:off x="5670457" y="468966"/>
            <a:ext cx="3234857" cy="4154984"/>
          </a:xfrm>
          <a:prstGeom prst="rect">
            <a:avLst/>
          </a:prstGeom>
          <a:noFill/>
        </p:spPr>
        <p:txBody>
          <a:bodyPr wrap="square" rtlCol="0">
            <a:spAutoFit/>
          </a:bodyPr>
          <a:lstStyle/>
          <a:p>
            <a:pPr marL="214313" indent="-214313">
              <a:buFont typeface="Arial" panose="020B0604020202020204" pitchFamily="34" charset="0"/>
              <a:buChar char="•"/>
            </a:pPr>
            <a:r>
              <a:rPr lang="en-US" sz="1650" dirty="0"/>
              <a:t>Privacy is a fuzzy concept and is thus difficult to protect.  </a:t>
            </a:r>
          </a:p>
          <a:p>
            <a:pPr marL="214313" indent="-214313">
              <a:buFont typeface="Arial" panose="020B0604020202020204" pitchFamily="34" charset="0"/>
              <a:buChar char="•"/>
            </a:pPr>
            <a:endParaRPr lang="en-US" sz="1650" dirty="0"/>
          </a:p>
          <a:p>
            <a:pPr marL="214313" indent="-214313">
              <a:buFont typeface="Arial" panose="020B0604020202020204" pitchFamily="34" charset="0"/>
              <a:buChar char="•"/>
            </a:pPr>
            <a:r>
              <a:rPr lang="en-US" sz="1650" dirty="0"/>
              <a:t>Privacy is confounded with security.</a:t>
            </a:r>
          </a:p>
          <a:p>
            <a:pPr marL="214313" indent="-214313">
              <a:buFont typeface="Arial" panose="020B0604020202020204" pitchFamily="34" charset="0"/>
              <a:buChar char="•"/>
            </a:pPr>
            <a:endParaRPr lang="en-US" sz="1650" dirty="0"/>
          </a:p>
          <a:p>
            <a:pPr marL="214313" indent="-214313">
              <a:buFont typeface="Arial" panose="020B0604020202020204" pitchFamily="34" charset="0"/>
              <a:buChar char="•"/>
            </a:pPr>
            <a:r>
              <a:rPr lang="en-US" sz="1650" dirty="0"/>
              <a:t>There is no agreed-upon methodology for the systematic engineering of privacy into systems.</a:t>
            </a:r>
          </a:p>
          <a:p>
            <a:pPr marL="214313" indent="-214313">
              <a:buFont typeface="Arial" panose="020B0604020202020204" pitchFamily="34" charset="0"/>
              <a:buChar char="•"/>
            </a:pPr>
            <a:endParaRPr lang="en-US" sz="1650" dirty="0"/>
          </a:p>
          <a:p>
            <a:pPr marL="214313" indent="-214313">
              <a:buFont typeface="Arial" panose="020B0604020202020204" pitchFamily="34" charset="0"/>
              <a:buChar char="•"/>
            </a:pPr>
            <a:r>
              <a:rPr lang="en-US" sz="1650" dirty="0"/>
              <a:t>Little knowledge exists about the tangible and intangible benefits and risks associated with companies’ privacy practices.</a:t>
            </a:r>
          </a:p>
        </p:txBody>
      </p:sp>
    </p:spTree>
    <p:extLst>
      <p:ext uri="{BB962C8B-B14F-4D97-AF65-F5344CB8AC3E}">
        <p14:creationId xmlns:p14="http://schemas.microsoft.com/office/powerpoint/2010/main" val="1100827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976CF-718E-FE47-B700-20E055FE5685}"/>
              </a:ext>
            </a:extLst>
          </p:cNvPr>
          <p:cNvPicPr>
            <a:picLocks noChangeAspect="1"/>
          </p:cNvPicPr>
          <p:nvPr/>
        </p:nvPicPr>
        <p:blipFill>
          <a:blip r:embed="rId2"/>
          <a:stretch>
            <a:fillRect/>
          </a:stretch>
        </p:blipFill>
        <p:spPr>
          <a:xfrm>
            <a:off x="0" y="37263"/>
            <a:ext cx="4081183" cy="1613852"/>
          </a:xfrm>
          <a:prstGeom prst="rect">
            <a:avLst/>
          </a:prstGeom>
        </p:spPr>
      </p:pic>
      <p:pic>
        <p:nvPicPr>
          <p:cNvPr id="6" name="Picture 5">
            <a:extLst>
              <a:ext uri="{FF2B5EF4-FFF2-40B4-BE49-F238E27FC236}">
                <a16:creationId xmlns:a16="http://schemas.microsoft.com/office/drawing/2014/main" id="{E4772602-7F24-AC4F-8B34-91CFCAB1C953}"/>
              </a:ext>
            </a:extLst>
          </p:cNvPr>
          <p:cNvPicPr>
            <a:picLocks noChangeAspect="1"/>
          </p:cNvPicPr>
          <p:nvPr/>
        </p:nvPicPr>
        <p:blipFill>
          <a:blip r:embed="rId3"/>
          <a:stretch>
            <a:fillRect/>
          </a:stretch>
        </p:blipFill>
        <p:spPr>
          <a:xfrm>
            <a:off x="2087656" y="1587718"/>
            <a:ext cx="6915711" cy="3518519"/>
          </a:xfrm>
          <a:prstGeom prst="rect">
            <a:avLst/>
          </a:prstGeom>
        </p:spPr>
      </p:pic>
      <p:sp>
        <p:nvSpPr>
          <p:cNvPr id="7" name="TextBox 6">
            <a:extLst>
              <a:ext uri="{FF2B5EF4-FFF2-40B4-BE49-F238E27FC236}">
                <a16:creationId xmlns:a16="http://schemas.microsoft.com/office/drawing/2014/main" id="{481E1A5A-BBD3-DA4B-8521-062EE0F5602F}"/>
              </a:ext>
            </a:extLst>
          </p:cNvPr>
          <p:cNvSpPr txBox="1"/>
          <p:nvPr/>
        </p:nvSpPr>
        <p:spPr>
          <a:xfrm>
            <a:off x="5284695" y="161365"/>
            <a:ext cx="3124573" cy="415498"/>
          </a:xfrm>
          <a:prstGeom prst="rect">
            <a:avLst/>
          </a:prstGeom>
          <a:noFill/>
        </p:spPr>
        <p:txBody>
          <a:bodyPr wrap="none" rtlCol="0">
            <a:spAutoFit/>
          </a:bodyPr>
          <a:lstStyle/>
          <a:p>
            <a:r>
              <a:rPr lang="en-US" sz="1050" dirty="0"/>
              <a:t>Watch Prof. </a:t>
            </a:r>
            <a:r>
              <a:rPr lang="en-US" sz="1050" dirty="0" err="1"/>
              <a:t>Hartzog</a:t>
            </a:r>
            <a:r>
              <a:rPr lang="en-US" sz="1050" dirty="0"/>
              <a:t> speak at Google:</a:t>
            </a:r>
          </a:p>
          <a:p>
            <a:r>
              <a:rPr lang="en-US" sz="1050" dirty="0">
                <a:hlinkClick r:id="rId4"/>
              </a:rPr>
              <a:t>https://www.youtube.com/watch?v=37E_11Zr-Fc</a:t>
            </a:r>
            <a:r>
              <a:rPr lang="en-US" sz="1050" dirty="0"/>
              <a:t> </a:t>
            </a:r>
          </a:p>
        </p:txBody>
      </p:sp>
    </p:spTree>
    <p:extLst>
      <p:ext uri="{BB962C8B-B14F-4D97-AF65-F5344CB8AC3E}">
        <p14:creationId xmlns:p14="http://schemas.microsoft.com/office/powerpoint/2010/main" val="2467142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7635A-20F9-BE48-A8AA-D9EAE6939759}"/>
              </a:ext>
            </a:extLst>
          </p:cNvPr>
          <p:cNvPicPr>
            <a:picLocks noChangeAspect="1"/>
          </p:cNvPicPr>
          <p:nvPr/>
        </p:nvPicPr>
        <p:blipFill>
          <a:blip r:embed="rId2"/>
          <a:stretch>
            <a:fillRect/>
          </a:stretch>
        </p:blipFill>
        <p:spPr>
          <a:xfrm>
            <a:off x="90767" y="1432112"/>
            <a:ext cx="7043723" cy="3570194"/>
          </a:xfrm>
          <a:prstGeom prst="rect">
            <a:avLst/>
          </a:prstGeom>
        </p:spPr>
      </p:pic>
      <p:pic>
        <p:nvPicPr>
          <p:cNvPr id="7" name="Picture 6">
            <a:extLst>
              <a:ext uri="{FF2B5EF4-FFF2-40B4-BE49-F238E27FC236}">
                <a16:creationId xmlns:a16="http://schemas.microsoft.com/office/drawing/2014/main" id="{BB41F6EF-B0E4-0947-9ACF-46BD6A683324}"/>
              </a:ext>
            </a:extLst>
          </p:cNvPr>
          <p:cNvPicPr>
            <a:picLocks noChangeAspect="1"/>
          </p:cNvPicPr>
          <p:nvPr/>
        </p:nvPicPr>
        <p:blipFill>
          <a:blip r:embed="rId3"/>
          <a:stretch>
            <a:fillRect/>
          </a:stretch>
        </p:blipFill>
        <p:spPr>
          <a:xfrm>
            <a:off x="1613646" y="440450"/>
            <a:ext cx="7177368" cy="3711290"/>
          </a:xfrm>
          <a:prstGeom prst="rect">
            <a:avLst/>
          </a:prstGeom>
        </p:spPr>
      </p:pic>
      <p:sp>
        <p:nvSpPr>
          <p:cNvPr id="8" name="TextBox 7">
            <a:extLst>
              <a:ext uri="{FF2B5EF4-FFF2-40B4-BE49-F238E27FC236}">
                <a16:creationId xmlns:a16="http://schemas.microsoft.com/office/drawing/2014/main" id="{113B0698-7139-6B42-83DE-048949C3C4FB}"/>
              </a:ext>
            </a:extLst>
          </p:cNvPr>
          <p:cNvSpPr txBox="1"/>
          <p:nvPr/>
        </p:nvSpPr>
        <p:spPr>
          <a:xfrm>
            <a:off x="252132" y="440450"/>
            <a:ext cx="8275485" cy="369332"/>
          </a:xfrm>
          <a:prstGeom prst="rect">
            <a:avLst/>
          </a:prstGeom>
          <a:noFill/>
        </p:spPr>
        <p:txBody>
          <a:bodyPr wrap="square" rtlCol="0">
            <a:spAutoFit/>
          </a:bodyPr>
          <a:lstStyle/>
          <a:p>
            <a:r>
              <a:rPr lang="en-US" sz="1800" dirty="0">
                <a:sym typeface="Wingdings" pitchFamily="2" charset="2"/>
              </a:rPr>
              <a:t>Claim: </a:t>
            </a:r>
            <a:r>
              <a:rPr lang="en-US" sz="1800" dirty="0"/>
              <a:t>There is no such thing as neutral technology</a:t>
            </a:r>
          </a:p>
        </p:txBody>
      </p:sp>
    </p:spTree>
    <p:extLst>
      <p:ext uri="{BB962C8B-B14F-4D97-AF65-F5344CB8AC3E}">
        <p14:creationId xmlns:p14="http://schemas.microsoft.com/office/powerpoint/2010/main" val="366626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47052" y="148760"/>
            <a:ext cx="8520600" cy="572700"/>
          </a:xfrm>
        </p:spPr>
        <p:txBody>
          <a:bodyPr/>
          <a:lstStyle/>
          <a:p>
            <a:r>
              <a:rPr lang="en-US" sz="3600" dirty="0"/>
              <a:t>Westin</a:t>
            </a:r>
            <a:r>
              <a:rPr lang="en-US" altLang="ja-JP" sz="3600" dirty="0"/>
              <a:t>’</a:t>
            </a:r>
            <a:r>
              <a:rPr lang="en-US" sz="3600" dirty="0"/>
              <a:t>s four states of privacy (1968)</a:t>
            </a:r>
          </a:p>
        </p:txBody>
      </p:sp>
      <p:sp>
        <p:nvSpPr>
          <p:cNvPr id="61443" name="Rectangle 3"/>
          <p:cNvSpPr>
            <a:spLocks noGrp="1" noChangeArrowheads="1"/>
          </p:cNvSpPr>
          <p:nvPr>
            <p:ph idx="1"/>
          </p:nvPr>
        </p:nvSpPr>
        <p:spPr>
          <a:xfrm>
            <a:off x="3033132" y="814329"/>
            <a:ext cx="5734520" cy="3394472"/>
          </a:xfrm>
        </p:spPr>
        <p:txBody>
          <a:bodyPr/>
          <a:lstStyle/>
          <a:p>
            <a:r>
              <a:rPr lang="en-US" dirty="0"/>
              <a:t>Solitude </a:t>
            </a:r>
          </a:p>
          <a:p>
            <a:pPr lvl="1"/>
            <a:r>
              <a:rPr lang="en-US" sz="1500" dirty="0"/>
              <a:t>individual separated form the group and freed form the observation of other persons</a:t>
            </a:r>
          </a:p>
          <a:p>
            <a:r>
              <a:rPr lang="en-US" dirty="0"/>
              <a:t>Intimacy </a:t>
            </a:r>
          </a:p>
          <a:p>
            <a:pPr lvl="1"/>
            <a:r>
              <a:rPr lang="en-US" sz="1500" dirty="0"/>
              <a:t>individual is part of a small unit</a:t>
            </a:r>
          </a:p>
          <a:p>
            <a:r>
              <a:rPr lang="en-US" dirty="0"/>
              <a:t>Anonymity </a:t>
            </a:r>
          </a:p>
          <a:p>
            <a:pPr lvl="1"/>
            <a:r>
              <a:rPr lang="en-US" sz="1500" dirty="0"/>
              <a:t>individual in public but still seeks and finds freedom from identification and surveillance</a:t>
            </a:r>
          </a:p>
          <a:p>
            <a:r>
              <a:rPr lang="en-US" dirty="0"/>
              <a:t>Reserve</a:t>
            </a:r>
          </a:p>
          <a:p>
            <a:pPr lvl="1"/>
            <a:r>
              <a:rPr lang="en-US" sz="1500" dirty="0"/>
              <a:t>the creation of a psychological barrier against unwanted intrusion - holding back communication</a:t>
            </a:r>
          </a:p>
        </p:txBody>
      </p:sp>
      <p:sp>
        <p:nvSpPr>
          <p:cNvPr id="61444" name="Oval 4"/>
          <p:cNvSpPr>
            <a:spLocks noChangeArrowheads="1"/>
          </p:cNvSpPr>
          <p:nvPr/>
        </p:nvSpPr>
        <p:spPr bwMode="auto">
          <a:xfrm>
            <a:off x="1937149" y="1309055"/>
            <a:ext cx="171450" cy="17145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61445" name="Oval 5"/>
          <p:cNvSpPr>
            <a:spLocks noChangeArrowheads="1"/>
          </p:cNvSpPr>
          <p:nvPr/>
        </p:nvSpPr>
        <p:spPr bwMode="auto">
          <a:xfrm>
            <a:off x="1835230" y="2296121"/>
            <a:ext cx="171450" cy="17145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61446" name="Oval 6"/>
          <p:cNvSpPr>
            <a:spLocks noChangeArrowheads="1"/>
          </p:cNvSpPr>
          <p:nvPr/>
        </p:nvSpPr>
        <p:spPr bwMode="auto">
          <a:xfrm>
            <a:off x="2063830" y="2296121"/>
            <a:ext cx="171450" cy="171450"/>
          </a:xfrm>
          <a:prstGeom prst="ellipse">
            <a:avLst/>
          </a:prstGeom>
          <a:solidFill>
            <a:schemeClr val="accent2"/>
          </a:solidFill>
          <a:ln>
            <a:noFill/>
          </a:ln>
        </p:spPr>
        <p:txBody>
          <a:bodyPr wrap="none" anchor="ctr"/>
          <a:lstStyle/>
          <a:p>
            <a:endParaRPr lang="en-US" sz="1050"/>
          </a:p>
        </p:txBody>
      </p:sp>
      <p:sp>
        <p:nvSpPr>
          <p:cNvPr id="61447" name="Oval 7"/>
          <p:cNvSpPr>
            <a:spLocks noChangeArrowheads="1"/>
          </p:cNvSpPr>
          <p:nvPr/>
        </p:nvSpPr>
        <p:spPr bwMode="auto">
          <a:xfrm>
            <a:off x="1244459" y="2955284"/>
            <a:ext cx="171450" cy="171450"/>
          </a:xfrm>
          <a:prstGeom prst="ellipse">
            <a:avLst/>
          </a:prstGeom>
          <a:solidFill>
            <a:schemeClr val="accent2"/>
          </a:solidFill>
          <a:ln>
            <a:noFill/>
          </a:ln>
        </p:spPr>
        <p:txBody>
          <a:bodyPr wrap="none" anchor="ctr"/>
          <a:lstStyle/>
          <a:p>
            <a:endParaRPr lang="en-US" sz="1050"/>
          </a:p>
        </p:txBody>
      </p:sp>
      <p:sp>
        <p:nvSpPr>
          <p:cNvPr id="61448" name="Oval 8"/>
          <p:cNvSpPr>
            <a:spLocks noChangeArrowheads="1"/>
          </p:cNvSpPr>
          <p:nvPr/>
        </p:nvSpPr>
        <p:spPr bwMode="auto">
          <a:xfrm>
            <a:off x="1473059" y="2955284"/>
            <a:ext cx="171450" cy="171450"/>
          </a:xfrm>
          <a:prstGeom prst="ellipse">
            <a:avLst/>
          </a:prstGeom>
          <a:solidFill>
            <a:schemeClr val="accent2"/>
          </a:solidFill>
          <a:ln>
            <a:noFill/>
          </a:ln>
        </p:spPr>
        <p:txBody>
          <a:bodyPr wrap="none" anchor="ctr"/>
          <a:lstStyle/>
          <a:p>
            <a:endParaRPr lang="en-US" sz="1050"/>
          </a:p>
        </p:txBody>
      </p:sp>
      <p:sp>
        <p:nvSpPr>
          <p:cNvPr id="61449" name="Oval 9"/>
          <p:cNvSpPr>
            <a:spLocks noChangeArrowheads="1"/>
          </p:cNvSpPr>
          <p:nvPr/>
        </p:nvSpPr>
        <p:spPr bwMode="auto">
          <a:xfrm>
            <a:off x="1701659" y="2955284"/>
            <a:ext cx="171450" cy="171450"/>
          </a:xfrm>
          <a:prstGeom prst="ellipse">
            <a:avLst/>
          </a:prstGeom>
          <a:solidFill>
            <a:schemeClr val="accent2"/>
          </a:solidFill>
          <a:ln>
            <a:noFill/>
          </a:ln>
        </p:spPr>
        <p:txBody>
          <a:bodyPr wrap="none" anchor="ctr"/>
          <a:lstStyle/>
          <a:p>
            <a:endParaRPr lang="en-US" sz="1050"/>
          </a:p>
        </p:txBody>
      </p:sp>
      <p:sp>
        <p:nvSpPr>
          <p:cNvPr id="61450" name="Oval 10"/>
          <p:cNvSpPr>
            <a:spLocks noChangeArrowheads="1"/>
          </p:cNvSpPr>
          <p:nvPr/>
        </p:nvSpPr>
        <p:spPr bwMode="auto">
          <a:xfrm>
            <a:off x="1930259" y="2955284"/>
            <a:ext cx="171450" cy="171450"/>
          </a:xfrm>
          <a:prstGeom prst="ellipse">
            <a:avLst/>
          </a:prstGeom>
          <a:solidFill>
            <a:schemeClr val="accent2"/>
          </a:solidFill>
          <a:ln>
            <a:noFill/>
          </a:ln>
        </p:spPr>
        <p:txBody>
          <a:bodyPr wrap="none" anchor="ctr"/>
          <a:lstStyle/>
          <a:p>
            <a:endParaRPr lang="en-US" sz="1050"/>
          </a:p>
        </p:txBody>
      </p:sp>
      <p:sp>
        <p:nvSpPr>
          <p:cNvPr id="61451" name="Oval 11"/>
          <p:cNvSpPr>
            <a:spLocks noChangeArrowheads="1"/>
          </p:cNvSpPr>
          <p:nvPr/>
        </p:nvSpPr>
        <p:spPr bwMode="auto">
          <a:xfrm>
            <a:off x="2130284" y="2955284"/>
            <a:ext cx="171450" cy="171450"/>
          </a:xfrm>
          <a:prstGeom prst="ellipse">
            <a:avLst/>
          </a:prstGeom>
          <a:solidFill>
            <a:schemeClr val="accent2"/>
          </a:solidFill>
          <a:ln>
            <a:noFill/>
          </a:ln>
        </p:spPr>
        <p:txBody>
          <a:bodyPr wrap="none" anchor="ctr"/>
          <a:lstStyle/>
          <a:p>
            <a:endParaRPr lang="en-US" sz="1050"/>
          </a:p>
        </p:txBody>
      </p:sp>
      <p:sp>
        <p:nvSpPr>
          <p:cNvPr id="61452" name="Oval 12"/>
          <p:cNvSpPr>
            <a:spLocks noChangeArrowheads="1"/>
          </p:cNvSpPr>
          <p:nvPr/>
        </p:nvSpPr>
        <p:spPr bwMode="auto">
          <a:xfrm>
            <a:off x="2358884" y="2955284"/>
            <a:ext cx="171450" cy="171450"/>
          </a:xfrm>
          <a:prstGeom prst="ellipse">
            <a:avLst/>
          </a:prstGeom>
          <a:solidFill>
            <a:schemeClr val="accent2"/>
          </a:solidFill>
          <a:ln>
            <a:noFill/>
          </a:ln>
        </p:spPr>
        <p:txBody>
          <a:bodyPr wrap="none" anchor="ctr"/>
          <a:lstStyle/>
          <a:p>
            <a:endParaRPr lang="en-US" sz="1050"/>
          </a:p>
        </p:txBody>
      </p:sp>
      <p:sp>
        <p:nvSpPr>
          <p:cNvPr id="61453" name="Oval 13"/>
          <p:cNvSpPr>
            <a:spLocks noChangeArrowheads="1"/>
          </p:cNvSpPr>
          <p:nvPr/>
        </p:nvSpPr>
        <p:spPr bwMode="auto">
          <a:xfrm>
            <a:off x="1158734" y="3126734"/>
            <a:ext cx="171450" cy="171450"/>
          </a:xfrm>
          <a:prstGeom prst="ellipse">
            <a:avLst/>
          </a:prstGeom>
          <a:solidFill>
            <a:schemeClr val="accent2"/>
          </a:solidFill>
          <a:ln>
            <a:noFill/>
          </a:ln>
        </p:spPr>
        <p:txBody>
          <a:bodyPr wrap="none" anchor="ctr"/>
          <a:lstStyle/>
          <a:p>
            <a:endParaRPr lang="en-US" sz="1050"/>
          </a:p>
        </p:txBody>
      </p:sp>
      <p:sp>
        <p:nvSpPr>
          <p:cNvPr id="61454" name="Oval 14"/>
          <p:cNvSpPr>
            <a:spLocks noChangeArrowheads="1"/>
          </p:cNvSpPr>
          <p:nvPr/>
        </p:nvSpPr>
        <p:spPr bwMode="auto">
          <a:xfrm>
            <a:off x="1387334" y="3126734"/>
            <a:ext cx="171450" cy="171450"/>
          </a:xfrm>
          <a:prstGeom prst="ellipse">
            <a:avLst/>
          </a:prstGeom>
          <a:solidFill>
            <a:schemeClr val="accent2"/>
          </a:solidFill>
          <a:ln>
            <a:noFill/>
          </a:ln>
        </p:spPr>
        <p:txBody>
          <a:bodyPr wrap="none" anchor="ctr"/>
          <a:lstStyle/>
          <a:p>
            <a:endParaRPr lang="en-US" sz="1050"/>
          </a:p>
        </p:txBody>
      </p:sp>
      <p:sp>
        <p:nvSpPr>
          <p:cNvPr id="61455" name="Oval 15"/>
          <p:cNvSpPr>
            <a:spLocks noChangeArrowheads="1"/>
          </p:cNvSpPr>
          <p:nvPr/>
        </p:nvSpPr>
        <p:spPr bwMode="auto">
          <a:xfrm>
            <a:off x="1615934" y="3126734"/>
            <a:ext cx="171450" cy="171450"/>
          </a:xfrm>
          <a:prstGeom prst="ellipse">
            <a:avLst/>
          </a:prstGeom>
          <a:solidFill>
            <a:schemeClr val="accent2"/>
          </a:solidFill>
          <a:ln>
            <a:noFill/>
          </a:ln>
        </p:spPr>
        <p:txBody>
          <a:bodyPr wrap="none" anchor="ctr"/>
          <a:lstStyle/>
          <a:p>
            <a:endParaRPr lang="en-US" sz="1050"/>
          </a:p>
        </p:txBody>
      </p:sp>
      <p:sp>
        <p:nvSpPr>
          <p:cNvPr id="61456" name="Oval 16"/>
          <p:cNvSpPr>
            <a:spLocks noChangeArrowheads="1"/>
          </p:cNvSpPr>
          <p:nvPr/>
        </p:nvSpPr>
        <p:spPr bwMode="auto">
          <a:xfrm>
            <a:off x="1844534" y="3126734"/>
            <a:ext cx="171450" cy="17145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61457" name="Oval 17"/>
          <p:cNvSpPr>
            <a:spLocks noChangeArrowheads="1"/>
          </p:cNvSpPr>
          <p:nvPr/>
        </p:nvSpPr>
        <p:spPr bwMode="auto">
          <a:xfrm>
            <a:off x="2044559" y="3126734"/>
            <a:ext cx="171450" cy="171450"/>
          </a:xfrm>
          <a:prstGeom prst="ellipse">
            <a:avLst/>
          </a:prstGeom>
          <a:solidFill>
            <a:schemeClr val="accent2"/>
          </a:solidFill>
          <a:ln>
            <a:noFill/>
          </a:ln>
        </p:spPr>
        <p:txBody>
          <a:bodyPr wrap="none" anchor="ctr"/>
          <a:lstStyle/>
          <a:p>
            <a:endParaRPr lang="en-US" sz="1050"/>
          </a:p>
        </p:txBody>
      </p:sp>
      <p:sp>
        <p:nvSpPr>
          <p:cNvPr id="61458" name="Oval 18"/>
          <p:cNvSpPr>
            <a:spLocks noChangeArrowheads="1"/>
          </p:cNvSpPr>
          <p:nvPr/>
        </p:nvSpPr>
        <p:spPr bwMode="auto">
          <a:xfrm>
            <a:off x="2273159" y="3126734"/>
            <a:ext cx="171450" cy="171450"/>
          </a:xfrm>
          <a:prstGeom prst="ellipse">
            <a:avLst/>
          </a:prstGeom>
          <a:solidFill>
            <a:schemeClr val="accent2"/>
          </a:solidFill>
          <a:ln>
            <a:noFill/>
          </a:ln>
        </p:spPr>
        <p:txBody>
          <a:bodyPr wrap="none" anchor="ctr"/>
          <a:lstStyle/>
          <a:p>
            <a:endParaRPr lang="en-US" sz="1050"/>
          </a:p>
        </p:txBody>
      </p:sp>
      <p:sp>
        <p:nvSpPr>
          <p:cNvPr id="61459" name="Oval 21"/>
          <p:cNvSpPr>
            <a:spLocks noChangeArrowheads="1"/>
          </p:cNvSpPr>
          <p:nvPr/>
        </p:nvSpPr>
        <p:spPr bwMode="auto">
          <a:xfrm>
            <a:off x="1712607" y="3952817"/>
            <a:ext cx="171450" cy="171450"/>
          </a:xfrm>
          <a:prstGeom prst="ellipse">
            <a:avLst/>
          </a:prstGeom>
          <a:solidFill>
            <a:schemeClr val="accent2"/>
          </a:solidFill>
          <a:ln>
            <a:noFill/>
          </a:ln>
        </p:spPr>
        <p:txBody>
          <a:bodyPr wrap="none" anchor="ctr"/>
          <a:lstStyle/>
          <a:p>
            <a:endParaRPr lang="en-US" sz="1050"/>
          </a:p>
        </p:txBody>
      </p:sp>
      <p:sp>
        <p:nvSpPr>
          <p:cNvPr id="61460" name="Oval 22"/>
          <p:cNvSpPr>
            <a:spLocks noChangeArrowheads="1"/>
          </p:cNvSpPr>
          <p:nvPr/>
        </p:nvSpPr>
        <p:spPr bwMode="auto">
          <a:xfrm>
            <a:off x="2055507" y="3895667"/>
            <a:ext cx="171450" cy="171450"/>
          </a:xfrm>
          <a:prstGeom prst="ellipse">
            <a:avLst/>
          </a:prstGeom>
          <a:solidFill>
            <a:schemeClr val="accent2"/>
          </a:solidFill>
          <a:ln>
            <a:noFill/>
          </a:ln>
        </p:spPr>
        <p:txBody>
          <a:bodyPr wrap="none" anchor="ctr"/>
          <a:lstStyle/>
          <a:p>
            <a:endParaRPr lang="en-US" sz="1050"/>
          </a:p>
        </p:txBody>
      </p:sp>
      <p:sp>
        <p:nvSpPr>
          <p:cNvPr id="61461" name="Oval 23"/>
          <p:cNvSpPr>
            <a:spLocks noChangeArrowheads="1"/>
          </p:cNvSpPr>
          <p:nvPr/>
        </p:nvSpPr>
        <p:spPr bwMode="auto">
          <a:xfrm>
            <a:off x="2312682" y="3952817"/>
            <a:ext cx="171450" cy="171450"/>
          </a:xfrm>
          <a:prstGeom prst="ellipse">
            <a:avLst/>
          </a:prstGeom>
          <a:solidFill>
            <a:schemeClr val="accent2"/>
          </a:solidFill>
          <a:ln>
            <a:noFill/>
          </a:ln>
        </p:spPr>
        <p:txBody>
          <a:bodyPr wrap="none" anchor="ctr"/>
          <a:lstStyle/>
          <a:p>
            <a:endParaRPr lang="en-US" sz="1050"/>
          </a:p>
        </p:txBody>
      </p:sp>
      <p:sp>
        <p:nvSpPr>
          <p:cNvPr id="61462" name="Oval 27"/>
          <p:cNvSpPr>
            <a:spLocks noChangeArrowheads="1"/>
          </p:cNvSpPr>
          <p:nvPr/>
        </p:nvSpPr>
        <p:spPr bwMode="auto">
          <a:xfrm>
            <a:off x="1626882" y="4124267"/>
            <a:ext cx="171450" cy="171450"/>
          </a:xfrm>
          <a:prstGeom prst="ellipse">
            <a:avLst/>
          </a:prstGeom>
          <a:solidFill>
            <a:schemeClr val="accent2"/>
          </a:solidFill>
          <a:ln>
            <a:noFill/>
          </a:ln>
        </p:spPr>
        <p:txBody>
          <a:bodyPr wrap="none" anchor="ctr"/>
          <a:lstStyle/>
          <a:p>
            <a:endParaRPr lang="en-US" sz="1050"/>
          </a:p>
        </p:txBody>
      </p:sp>
      <p:sp>
        <p:nvSpPr>
          <p:cNvPr id="61463" name="Oval 28"/>
          <p:cNvSpPr>
            <a:spLocks noChangeArrowheads="1"/>
          </p:cNvSpPr>
          <p:nvPr/>
        </p:nvSpPr>
        <p:spPr bwMode="auto">
          <a:xfrm>
            <a:off x="1969782" y="4124267"/>
            <a:ext cx="171450" cy="17145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61464" name="Oval 29"/>
          <p:cNvSpPr>
            <a:spLocks noChangeArrowheads="1"/>
          </p:cNvSpPr>
          <p:nvPr/>
        </p:nvSpPr>
        <p:spPr bwMode="auto">
          <a:xfrm>
            <a:off x="2255532" y="4181417"/>
            <a:ext cx="171450" cy="171450"/>
          </a:xfrm>
          <a:prstGeom prst="ellipse">
            <a:avLst/>
          </a:prstGeom>
          <a:solidFill>
            <a:schemeClr val="accent2"/>
          </a:solidFill>
          <a:ln>
            <a:noFill/>
          </a:ln>
        </p:spPr>
        <p:txBody>
          <a:bodyPr wrap="none" anchor="ctr"/>
          <a:lstStyle/>
          <a:p>
            <a:endParaRPr lang="en-US" sz="1050"/>
          </a:p>
        </p:txBody>
      </p:sp>
      <p:sp>
        <p:nvSpPr>
          <p:cNvPr id="144415" name="Oval 31"/>
          <p:cNvSpPr>
            <a:spLocks noChangeArrowheads="1"/>
          </p:cNvSpPr>
          <p:nvPr/>
        </p:nvSpPr>
        <p:spPr bwMode="auto">
          <a:xfrm>
            <a:off x="1941207" y="4095692"/>
            <a:ext cx="226219" cy="226219"/>
          </a:xfrm>
          <a:prstGeom prst="ellipse">
            <a:avLst/>
          </a:prstGeom>
          <a:noFill/>
          <a:ln w="9525">
            <a:solidFill>
              <a:schemeClr val="tx1"/>
            </a:solidFill>
            <a:prstDash val="dash"/>
            <a:round/>
            <a:headEnd/>
            <a:tailEnd/>
          </a:ln>
          <a:effectLst>
            <a:outerShdw blurRad="63500" dist="38099" dir="2700000" algn="ctr" rotWithShape="0">
              <a:schemeClr val="bg2">
                <a:alpha val="74998"/>
              </a:schemeClr>
            </a:outerShdw>
          </a:effectLst>
        </p:spPr>
        <p:txBody>
          <a:bodyPr wrap="none" anchor="ctr"/>
          <a:lstStyle/>
          <a:p>
            <a:pPr>
              <a:defRPr/>
            </a:pPr>
            <a:endParaRPr lang="en-US" sz="1050">
              <a:ea typeface="+mn-ea"/>
              <a:cs typeface="+mn-cs"/>
            </a:endParaRPr>
          </a:p>
        </p:txBody>
      </p:sp>
      <p:sp>
        <p:nvSpPr>
          <p:cNvPr id="61466" name="Rectangle 32"/>
          <p:cNvSpPr>
            <a:spLocks noChangeArrowheads="1"/>
          </p:cNvSpPr>
          <p:nvPr/>
        </p:nvSpPr>
        <p:spPr bwMode="auto">
          <a:xfrm>
            <a:off x="1769525" y="1180934"/>
            <a:ext cx="521494" cy="3762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050"/>
          </a:p>
        </p:txBody>
      </p:sp>
      <p:sp>
        <p:nvSpPr>
          <p:cNvPr id="61467" name="Rectangle 33"/>
          <p:cNvSpPr>
            <a:spLocks noChangeArrowheads="1"/>
          </p:cNvSpPr>
          <p:nvPr/>
        </p:nvSpPr>
        <p:spPr bwMode="auto">
          <a:xfrm>
            <a:off x="1786414" y="2184202"/>
            <a:ext cx="521494" cy="3762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050"/>
          </a:p>
        </p:txBody>
      </p:sp>
    </p:spTree>
    <p:extLst>
      <p:ext uri="{BB962C8B-B14F-4D97-AF65-F5344CB8AC3E}">
        <p14:creationId xmlns:p14="http://schemas.microsoft.com/office/powerpoint/2010/main" val="2945426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FF18E-396B-E745-8AA1-50B2900DEE15}"/>
              </a:ext>
            </a:extLst>
          </p:cNvPr>
          <p:cNvPicPr>
            <a:picLocks noChangeAspect="1"/>
          </p:cNvPicPr>
          <p:nvPr/>
        </p:nvPicPr>
        <p:blipFill>
          <a:blip r:embed="rId2"/>
          <a:stretch>
            <a:fillRect/>
          </a:stretch>
        </p:blipFill>
        <p:spPr>
          <a:xfrm>
            <a:off x="1552575" y="433388"/>
            <a:ext cx="6038850" cy="4276725"/>
          </a:xfrm>
          <a:prstGeom prst="rect">
            <a:avLst/>
          </a:prstGeom>
        </p:spPr>
      </p:pic>
      <p:sp>
        <p:nvSpPr>
          <p:cNvPr id="4" name="TextBox 3">
            <a:extLst>
              <a:ext uri="{FF2B5EF4-FFF2-40B4-BE49-F238E27FC236}">
                <a16:creationId xmlns:a16="http://schemas.microsoft.com/office/drawing/2014/main" id="{45B35D12-B98C-9E4B-A348-13142F67FA5E}"/>
              </a:ext>
            </a:extLst>
          </p:cNvPr>
          <p:cNvSpPr txBox="1"/>
          <p:nvPr/>
        </p:nvSpPr>
        <p:spPr>
          <a:xfrm>
            <a:off x="5284694" y="161365"/>
            <a:ext cx="1683474" cy="253916"/>
          </a:xfrm>
          <a:prstGeom prst="rect">
            <a:avLst/>
          </a:prstGeom>
          <a:noFill/>
        </p:spPr>
        <p:txBody>
          <a:bodyPr wrap="none" rtlCol="0">
            <a:spAutoFit/>
          </a:bodyPr>
          <a:lstStyle/>
          <a:p>
            <a:r>
              <a:rPr lang="en-US" sz="1050" i="1" dirty="0">
                <a:solidFill>
                  <a:srgbClr val="FF0000"/>
                </a:solidFill>
              </a:rPr>
              <a:t>Note: Control is not here.</a:t>
            </a:r>
          </a:p>
        </p:txBody>
      </p:sp>
    </p:spTree>
    <p:extLst>
      <p:ext uri="{BB962C8B-B14F-4D97-AF65-F5344CB8AC3E}">
        <p14:creationId xmlns:p14="http://schemas.microsoft.com/office/powerpoint/2010/main" val="1346458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21DE3A-DE39-A34E-BCB9-FB7B3ED06EA4}"/>
              </a:ext>
            </a:extLst>
          </p:cNvPr>
          <p:cNvPicPr>
            <a:picLocks noChangeAspect="1"/>
          </p:cNvPicPr>
          <p:nvPr/>
        </p:nvPicPr>
        <p:blipFill>
          <a:blip r:embed="rId2"/>
          <a:stretch>
            <a:fillRect/>
          </a:stretch>
        </p:blipFill>
        <p:spPr>
          <a:xfrm>
            <a:off x="73958" y="121024"/>
            <a:ext cx="5952799" cy="2450726"/>
          </a:xfrm>
          <a:prstGeom prst="rect">
            <a:avLst/>
          </a:prstGeom>
        </p:spPr>
      </p:pic>
      <p:pic>
        <p:nvPicPr>
          <p:cNvPr id="7" name="Picture 6">
            <a:extLst>
              <a:ext uri="{FF2B5EF4-FFF2-40B4-BE49-F238E27FC236}">
                <a16:creationId xmlns:a16="http://schemas.microsoft.com/office/drawing/2014/main" id="{226FB92E-DF11-3742-B0DC-14260AA5A7F0}"/>
              </a:ext>
            </a:extLst>
          </p:cNvPr>
          <p:cNvPicPr>
            <a:picLocks noChangeAspect="1"/>
          </p:cNvPicPr>
          <p:nvPr/>
        </p:nvPicPr>
        <p:blipFill>
          <a:blip r:embed="rId3"/>
          <a:stretch>
            <a:fillRect/>
          </a:stretch>
        </p:blipFill>
        <p:spPr>
          <a:xfrm>
            <a:off x="0" y="1970694"/>
            <a:ext cx="9144000" cy="3082039"/>
          </a:xfrm>
          <a:prstGeom prst="rect">
            <a:avLst/>
          </a:prstGeom>
        </p:spPr>
      </p:pic>
    </p:spTree>
    <p:extLst>
      <p:ext uri="{BB962C8B-B14F-4D97-AF65-F5344CB8AC3E}">
        <p14:creationId xmlns:p14="http://schemas.microsoft.com/office/powerpoint/2010/main" val="1073030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A22FD1-293A-7C44-80BA-4773EF7F0B9A}"/>
              </a:ext>
            </a:extLst>
          </p:cNvPr>
          <p:cNvSpPr/>
          <p:nvPr/>
        </p:nvSpPr>
        <p:spPr>
          <a:xfrm>
            <a:off x="70597" y="2799016"/>
            <a:ext cx="5082989" cy="253916"/>
          </a:xfrm>
          <a:prstGeom prst="rect">
            <a:avLst/>
          </a:prstGeom>
        </p:spPr>
        <p:txBody>
          <a:bodyPr wrap="square">
            <a:spAutoFit/>
          </a:bodyPr>
          <a:lstStyle/>
          <a:p>
            <a:r>
              <a:rPr lang="en-US" sz="1050" dirty="0">
                <a:hlinkClick r:id="rId3"/>
              </a:rPr>
              <a:t>https://royalsocietypublishing.org/doi/pdf/10.1098/rsta.2016.0118</a:t>
            </a:r>
            <a:r>
              <a:rPr lang="en-US" sz="1050" dirty="0"/>
              <a:t> </a:t>
            </a:r>
          </a:p>
        </p:txBody>
      </p:sp>
      <p:pic>
        <p:nvPicPr>
          <p:cNvPr id="4" name="Picture 3">
            <a:extLst>
              <a:ext uri="{FF2B5EF4-FFF2-40B4-BE49-F238E27FC236}">
                <a16:creationId xmlns:a16="http://schemas.microsoft.com/office/drawing/2014/main" id="{054AEE9D-FBB9-3243-BB04-DD52D8305C15}"/>
              </a:ext>
            </a:extLst>
          </p:cNvPr>
          <p:cNvPicPr>
            <a:picLocks noChangeAspect="1"/>
          </p:cNvPicPr>
          <p:nvPr/>
        </p:nvPicPr>
        <p:blipFill>
          <a:blip r:embed="rId4"/>
          <a:stretch>
            <a:fillRect/>
          </a:stretch>
        </p:blipFill>
        <p:spPr>
          <a:xfrm>
            <a:off x="1" y="183919"/>
            <a:ext cx="5667935" cy="2491298"/>
          </a:xfrm>
          <a:prstGeom prst="rect">
            <a:avLst/>
          </a:prstGeom>
        </p:spPr>
      </p:pic>
      <p:pic>
        <p:nvPicPr>
          <p:cNvPr id="6" name="Picture 5">
            <a:extLst>
              <a:ext uri="{FF2B5EF4-FFF2-40B4-BE49-F238E27FC236}">
                <a16:creationId xmlns:a16="http://schemas.microsoft.com/office/drawing/2014/main" id="{D115078B-9819-6B4B-875D-1A21068BC58F}"/>
              </a:ext>
            </a:extLst>
          </p:cNvPr>
          <p:cNvPicPr>
            <a:picLocks noChangeAspect="1"/>
          </p:cNvPicPr>
          <p:nvPr/>
        </p:nvPicPr>
        <p:blipFill>
          <a:blip r:embed="rId5"/>
          <a:stretch>
            <a:fillRect/>
          </a:stretch>
        </p:blipFill>
        <p:spPr>
          <a:xfrm>
            <a:off x="5540335" y="0"/>
            <a:ext cx="3307682" cy="5143500"/>
          </a:xfrm>
          <a:prstGeom prst="rect">
            <a:avLst/>
          </a:prstGeom>
        </p:spPr>
      </p:pic>
      <p:sp>
        <p:nvSpPr>
          <p:cNvPr id="3" name="Rectangle 2">
            <a:extLst>
              <a:ext uri="{FF2B5EF4-FFF2-40B4-BE49-F238E27FC236}">
                <a16:creationId xmlns:a16="http://schemas.microsoft.com/office/drawing/2014/main" id="{55EDEE45-AF31-D94E-B33C-0CE47EE5CE42}"/>
              </a:ext>
            </a:extLst>
          </p:cNvPr>
          <p:cNvSpPr/>
          <p:nvPr/>
        </p:nvSpPr>
        <p:spPr>
          <a:xfrm>
            <a:off x="295983" y="4269425"/>
            <a:ext cx="3291286" cy="415498"/>
          </a:xfrm>
          <a:prstGeom prst="rect">
            <a:avLst/>
          </a:prstGeom>
        </p:spPr>
        <p:txBody>
          <a:bodyPr wrap="none">
            <a:spAutoFit/>
          </a:bodyPr>
          <a:lstStyle/>
          <a:p>
            <a:r>
              <a:rPr lang="en-US" sz="1050" dirty="0"/>
              <a:t>Try this game!</a:t>
            </a:r>
            <a:endParaRPr lang="en-US" sz="1050" dirty="0">
              <a:solidFill>
                <a:srgbClr val="0563C1"/>
              </a:solidFill>
              <a:hlinkClick r:id="" action="ppaction://noaction">
                <a:extLst>
                  <a:ext uri="{A12FA001-AC4F-418D-AE19-62706E023703}">
                    <ahyp:hlinkClr xmlns:ahyp="http://schemas.microsoft.com/office/drawing/2018/hyperlinkcolor" val="tx"/>
                  </a:ext>
                </a:extLst>
              </a:hlinkClick>
            </a:endParaRPr>
          </a:p>
          <a:p>
            <a:r>
              <a:rPr lang="en-US" sz="1050" dirty="0">
                <a:solidFill>
                  <a:srgbClr val="0563C1"/>
                </a:solidFill>
                <a:hlinkClick r:id="" action="ppaction://noaction">
                  <a:extLst>
                    <a:ext uri="{A12FA001-AC4F-418D-AE19-62706E023703}">
                      <ahyp:hlinkClr xmlns:ahyp="http://schemas.microsoft.com/office/drawing/2018/hyperlinkcolor" val="tx"/>
                    </a:ext>
                  </a:extLst>
                </a:hlinkClick>
              </a:rPr>
              <a:t>https://evidlab.umd.edu/privacy-by-design-the-game</a:t>
            </a:r>
            <a:endParaRPr lang="en-US" sz="1050" dirty="0"/>
          </a:p>
        </p:txBody>
      </p:sp>
    </p:spTree>
    <p:extLst>
      <p:ext uri="{BB962C8B-B14F-4D97-AF65-F5344CB8AC3E}">
        <p14:creationId xmlns:p14="http://schemas.microsoft.com/office/powerpoint/2010/main" val="29687419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17;p98">
            <a:extLst>
              <a:ext uri="{FF2B5EF4-FFF2-40B4-BE49-F238E27FC236}">
                <a16:creationId xmlns:a16="http://schemas.microsoft.com/office/drawing/2014/main" id="{7D628FB2-31B8-3A4B-988A-65A2458C9CEB}"/>
              </a:ext>
            </a:extLst>
          </p:cNvPr>
          <p:cNvSpPr txBox="1"/>
          <p:nvPr/>
        </p:nvSpPr>
        <p:spPr>
          <a:xfrm>
            <a:off x="941816" y="2071074"/>
            <a:ext cx="7260367" cy="100135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 sz="2800" b="0" i="0" u="none" strike="noStrike" cap="none" dirty="0">
                <a:solidFill>
                  <a:schemeClr val="dk1"/>
                </a:solidFill>
                <a:latin typeface="Calibri"/>
                <a:ea typeface="Calibri"/>
                <a:cs typeface="Calibri"/>
                <a:sym typeface="Calibri"/>
              </a:rPr>
              <a:t>Is “choice” always meaningful choice?</a:t>
            </a:r>
            <a:endParaRPr dirty="0"/>
          </a:p>
        </p:txBody>
      </p:sp>
    </p:spTree>
    <p:extLst>
      <p:ext uri="{BB962C8B-B14F-4D97-AF65-F5344CB8AC3E}">
        <p14:creationId xmlns:p14="http://schemas.microsoft.com/office/powerpoint/2010/main" val="923754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C339D1-D8D2-054F-8E09-D94570BE6257}"/>
              </a:ext>
            </a:extLst>
          </p:cNvPr>
          <p:cNvPicPr>
            <a:picLocks noChangeAspect="1"/>
          </p:cNvPicPr>
          <p:nvPr/>
        </p:nvPicPr>
        <p:blipFill>
          <a:blip r:embed="rId2"/>
          <a:stretch>
            <a:fillRect/>
          </a:stretch>
        </p:blipFill>
        <p:spPr>
          <a:xfrm>
            <a:off x="1794710" y="0"/>
            <a:ext cx="5554579" cy="5143500"/>
          </a:xfrm>
          <a:prstGeom prst="rect">
            <a:avLst/>
          </a:prstGeom>
        </p:spPr>
      </p:pic>
    </p:spTree>
    <p:extLst>
      <p:ext uri="{BB962C8B-B14F-4D97-AF65-F5344CB8AC3E}">
        <p14:creationId xmlns:p14="http://schemas.microsoft.com/office/powerpoint/2010/main" val="3384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BC6EC-E8A8-F349-BE9D-52F6245C5587}"/>
              </a:ext>
            </a:extLst>
          </p:cNvPr>
          <p:cNvPicPr>
            <a:picLocks noChangeAspect="1"/>
          </p:cNvPicPr>
          <p:nvPr/>
        </p:nvPicPr>
        <p:blipFill>
          <a:blip r:embed="rId2"/>
          <a:stretch>
            <a:fillRect/>
          </a:stretch>
        </p:blipFill>
        <p:spPr>
          <a:xfrm>
            <a:off x="2208502" y="0"/>
            <a:ext cx="4726996" cy="5143500"/>
          </a:xfrm>
          <a:prstGeom prst="rect">
            <a:avLst/>
          </a:prstGeom>
        </p:spPr>
      </p:pic>
    </p:spTree>
    <p:extLst>
      <p:ext uri="{BB962C8B-B14F-4D97-AF65-F5344CB8AC3E}">
        <p14:creationId xmlns:p14="http://schemas.microsoft.com/office/powerpoint/2010/main" val="3543375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08"/>
          <p:cNvSpPr txBox="1">
            <a:spLocks noGrp="1"/>
          </p:cNvSpPr>
          <p:nvPr>
            <p:ph type="title"/>
          </p:nvPr>
        </p:nvSpPr>
        <p:spPr>
          <a:xfrm>
            <a:off x="214424" y="2662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are the concerns? </a:t>
            </a:r>
            <a:endParaRPr dirty="0"/>
          </a:p>
        </p:txBody>
      </p:sp>
      <p:sp>
        <p:nvSpPr>
          <p:cNvPr id="682" name="Google Shape;682;p108"/>
          <p:cNvSpPr txBox="1">
            <a:spLocks noGrp="1"/>
          </p:cNvSpPr>
          <p:nvPr>
            <p:ph type="body" idx="1"/>
          </p:nvPr>
        </p:nvSpPr>
        <p:spPr>
          <a:xfrm>
            <a:off x="214424" y="1325839"/>
            <a:ext cx="8520600" cy="1716000"/>
          </a:xfrm>
          <a:prstGeom prst="rect">
            <a:avLst/>
          </a:prstGeom>
        </p:spPr>
        <p:txBody>
          <a:bodyPr spcFirstLastPara="1" wrap="square" lIns="91425" tIns="91425" rIns="91425" bIns="91425" anchor="t" anchorCtr="0">
            <a:noAutofit/>
          </a:bodyPr>
          <a:lstStyle/>
          <a:p>
            <a:pPr marL="0" lvl="0" indent="457200" algn="l" rtl="0">
              <a:spcBef>
                <a:spcPts val="600"/>
              </a:spcBef>
              <a:spcAft>
                <a:spcPts val="0"/>
              </a:spcAft>
              <a:buClr>
                <a:schemeClr val="dk1"/>
              </a:buClr>
              <a:buSzPts val="1100"/>
              <a:buFont typeface="Arial"/>
              <a:buNone/>
            </a:pPr>
            <a:r>
              <a:rPr lang="en" sz="2400" dirty="0">
                <a:solidFill>
                  <a:schemeClr val="dk1"/>
                </a:solidFill>
              </a:rPr>
              <a:t>–  </a:t>
            </a:r>
            <a:r>
              <a:rPr lang="en" sz="2400" dirty="0">
                <a:solidFill>
                  <a:schemeClr val="dk1"/>
                </a:solidFill>
                <a:latin typeface="Calibri"/>
                <a:ea typeface="Calibri"/>
                <a:cs typeface="Calibri"/>
                <a:sym typeface="Calibri"/>
              </a:rPr>
              <a:t>Information becoming public</a:t>
            </a:r>
            <a:endParaRPr sz="2400" dirty="0">
              <a:solidFill>
                <a:schemeClr val="dk1"/>
              </a:solidFill>
              <a:latin typeface="Calibri"/>
              <a:ea typeface="Calibri"/>
              <a:cs typeface="Calibri"/>
              <a:sym typeface="Calibri"/>
            </a:endParaRPr>
          </a:p>
          <a:p>
            <a:pPr marL="0" lvl="0" indent="457200" algn="l" rtl="0">
              <a:spcBef>
                <a:spcPts val="600"/>
              </a:spcBef>
              <a:spcAft>
                <a:spcPts val="0"/>
              </a:spcAft>
              <a:buClr>
                <a:schemeClr val="dk1"/>
              </a:buClr>
              <a:buSzPts val="1100"/>
              <a:buFont typeface="Arial"/>
              <a:buNone/>
            </a:pPr>
            <a:r>
              <a:rPr lang="en" sz="2400" dirty="0">
                <a:solidFill>
                  <a:schemeClr val="dk1"/>
                </a:solidFill>
              </a:rPr>
              <a:t>–  </a:t>
            </a:r>
            <a:r>
              <a:rPr lang="en" sz="2400" dirty="0">
                <a:solidFill>
                  <a:schemeClr val="dk1"/>
                </a:solidFill>
                <a:latin typeface="Calibri"/>
                <a:ea typeface="Calibri"/>
                <a:cs typeface="Calibri"/>
                <a:sym typeface="Calibri"/>
              </a:rPr>
              <a:t>Information becoming available to some</a:t>
            </a:r>
            <a:endParaRPr sz="2400" dirty="0">
              <a:solidFill>
                <a:schemeClr val="dk1"/>
              </a:solidFill>
              <a:latin typeface="Calibri"/>
              <a:ea typeface="Calibri"/>
              <a:cs typeface="Calibri"/>
              <a:sym typeface="Calibri"/>
            </a:endParaRPr>
          </a:p>
          <a:p>
            <a:pPr marL="0" lvl="0" indent="457200" algn="l" rtl="0">
              <a:spcBef>
                <a:spcPts val="600"/>
              </a:spcBef>
              <a:spcAft>
                <a:spcPts val="0"/>
              </a:spcAft>
              <a:buClr>
                <a:schemeClr val="dk1"/>
              </a:buClr>
              <a:buSzPts val="1100"/>
              <a:buFont typeface="Arial"/>
              <a:buNone/>
            </a:pPr>
            <a:r>
              <a:rPr lang="en" sz="2400" dirty="0">
                <a:solidFill>
                  <a:schemeClr val="dk1"/>
                </a:solidFill>
              </a:rPr>
              <a:t>–  </a:t>
            </a:r>
            <a:r>
              <a:rPr lang="en" sz="2400" dirty="0">
                <a:solidFill>
                  <a:schemeClr val="dk1"/>
                </a:solidFill>
                <a:latin typeface="Calibri"/>
                <a:ea typeface="Calibri"/>
                <a:cs typeface="Calibri"/>
                <a:sym typeface="Calibri"/>
              </a:rPr>
              <a:t>Concentration of power in organizations who perform mass data collection and analysis </a:t>
            </a:r>
          </a:p>
          <a:p>
            <a:pPr marL="0" lvl="0" indent="457200">
              <a:spcBef>
                <a:spcPts val="600"/>
              </a:spcBef>
              <a:buClr>
                <a:schemeClr val="dk1"/>
              </a:buClr>
              <a:buSzPts val="1100"/>
              <a:buNone/>
            </a:pPr>
            <a:r>
              <a:rPr lang="en" sz="2400" dirty="0">
                <a:solidFill>
                  <a:schemeClr val="dk1"/>
                </a:solidFill>
              </a:rPr>
              <a:t>–  </a:t>
            </a:r>
            <a:r>
              <a:rPr lang="en" sz="2400" i="1" dirty="0">
                <a:solidFill>
                  <a:srgbClr val="0070C0"/>
                </a:solidFill>
                <a:latin typeface="Calibri"/>
                <a:ea typeface="Calibri"/>
                <a:cs typeface="Calibri"/>
                <a:sym typeface="Calibri"/>
              </a:rPr>
              <a:t>Thoughts?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BDA65E-1C3C-8648-9B1B-68C84B3D0FA9}"/>
              </a:ext>
            </a:extLst>
          </p:cNvPr>
          <p:cNvSpPr>
            <a:spLocks noGrp="1"/>
          </p:cNvSpPr>
          <p:nvPr>
            <p:ph type="title"/>
          </p:nvPr>
        </p:nvSpPr>
        <p:spPr>
          <a:xfrm>
            <a:off x="219551" y="1895669"/>
            <a:ext cx="8520600" cy="841800"/>
          </a:xfrm>
        </p:spPr>
        <p:txBody>
          <a:bodyPr/>
          <a:lstStyle/>
          <a:p>
            <a:r>
              <a:rPr lang="en-US" i="1" dirty="0"/>
              <a:t>Threats</a:t>
            </a:r>
            <a:r>
              <a:rPr lang="en-US" dirty="0"/>
              <a:t> to privacy</a:t>
            </a:r>
          </a:p>
        </p:txBody>
      </p:sp>
    </p:spTree>
    <p:extLst>
      <p:ext uri="{BB962C8B-B14F-4D97-AF65-F5344CB8AC3E}">
        <p14:creationId xmlns:p14="http://schemas.microsoft.com/office/powerpoint/2010/main" val="869385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05"/>
          <p:cNvSpPr txBox="1">
            <a:spLocks noGrp="1"/>
          </p:cNvSpPr>
          <p:nvPr>
            <p:ph type="title"/>
          </p:nvPr>
        </p:nvSpPr>
        <p:spPr>
          <a:xfrm>
            <a:off x="184700" y="9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400"/>
              <a:t>Data privacy and big data</a:t>
            </a:r>
            <a:endParaRPr/>
          </a:p>
        </p:txBody>
      </p:sp>
      <p:sp>
        <p:nvSpPr>
          <p:cNvPr id="661" name="Google Shape;661;p105"/>
          <p:cNvSpPr txBox="1">
            <a:spLocks noGrp="1"/>
          </p:cNvSpPr>
          <p:nvPr>
            <p:ph type="body" idx="1"/>
          </p:nvPr>
        </p:nvSpPr>
        <p:spPr>
          <a:xfrm>
            <a:off x="184700" y="972766"/>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Mobility </a:t>
            </a:r>
            <a:r>
              <a:rPr lang="en-US" dirty="0"/>
              <a:t>patterns</a:t>
            </a:r>
          </a:p>
          <a:p>
            <a:pPr marL="0" lvl="0" indent="0" algn="l" rtl="0">
              <a:lnSpc>
                <a:spcPct val="115000"/>
              </a:lnSpc>
              <a:spcBef>
                <a:spcPts val="1600"/>
              </a:spcBef>
              <a:spcAft>
                <a:spcPts val="0"/>
              </a:spcAft>
              <a:buSzPts val="1800"/>
              <a:buNone/>
            </a:pPr>
            <a:r>
              <a:rPr lang="en" dirty="0"/>
              <a:t>Social data</a:t>
            </a:r>
          </a:p>
          <a:p>
            <a:pPr marL="0" lvl="0" indent="0" algn="l" rtl="0">
              <a:lnSpc>
                <a:spcPct val="115000"/>
              </a:lnSpc>
              <a:spcBef>
                <a:spcPts val="1600"/>
              </a:spcBef>
              <a:spcAft>
                <a:spcPts val="0"/>
              </a:spcAft>
              <a:buSzPts val="1800"/>
              <a:buNone/>
            </a:pPr>
            <a:r>
              <a:rPr lang="en" dirty="0"/>
              <a:t>Financial, health…</a:t>
            </a:r>
            <a:endParaRPr dirty="0"/>
          </a:p>
          <a:p>
            <a:pPr marL="0" indent="0">
              <a:spcBef>
                <a:spcPts val="1600"/>
              </a:spcBef>
              <a:spcAft>
                <a:spcPts val="1600"/>
              </a:spcAft>
              <a:buNone/>
            </a:pPr>
            <a:r>
              <a:rPr lang="en-US" sz="1200" b="1" dirty="0">
                <a:solidFill>
                  <a:srgbClr val="0070C0"/>
                </a:solidFill>
                <a:hlinkClick r:id="rId3"/>
              </a:rPr>
              <a:t>https://experience.arcgis.com/experience/ed2def13f9b045eda9f7d22dbc9b500e</a:t>
            </a:r>
            <a:r>
              <a:rPr lang="en-US" sz="1200" b="1" dirty="0">
                <a:solidFill>
                  <a:srgbClr val="0070C0"/>
                </a:solidFill>
              </a:rPr>
              <a:t> </a:t>
            </a:r>
          </a:p>
        </p:txBody>
      </p:sp>
      <p:pic>
        <p:nvPicPr>
          <p:cNvPr id="662" name="Google Shape;662;p105"/>
          <p:cNvPicPr preferRelativeResize="0"/>
          <p:nvPr/>
        </p:nvPicPr>
        <p:blipFill rotWithShape="1">
          <a:blip r:embed="rId4">
            <a:alphaModFix/>
          </a:blip>
          <a:srcRect/>
          <a:stretch/>
        </p:blipFill>
        <p:spPr>
          <a:xfrm>
            <a:off x="4572000" y="972766"/>
            <a:ext cx="4036024" cy="2888034"/>
          </a:xfrm>
          <a:prstGeom prst="rect">
            <a:avLst/>
          </a:prstGeom>
          <a:noFill/>
          <a:ln>
            <a:noFill/>
          </a:ln>
        </p:spPr>
      </p:pic>
      <p:sp>
        <p:nvSpPr>
          <p:cNvPr id="5" name="Rectangle 4">
            <a:extLst>
              <a:ext uri="{FF2B5EF4-FFF2-40B4-BE49-F238E27FC236}">
                <a16:creationId xmlns:a16="http://schemas.microsoft.com/office/drawing/2014/main" id="{8DD3B8BE-4DC7-6F48-9B9D-9F587A6C1CD1}"/>
              </a:ext>
            </a:extLst>
          </p:cNvPr>
          <p:cNvSpPr/>
          <p:nvPr/>
        </p:nvSpPr>
        <p:spPr>
          <a:xfrm>
            <a:off x="1074906" y="3693508"/>
            <a:ext cx="6994188" cy="1354217"/>
          </a:xfrm>
          <a:prstGeom prst="rect">
            <a:avLst/>
          </a:prstGeom>
        </p:spPr>
        <p:txBody>
          <a:bodyPr wrap="square">
            <a:spAutoFit/>
          </a:bodyPr>
          <a:lstStyle/>
          <a:p>
            <a:pPr lvl="0">
              <a:spcBef>
                <a:spcPts val="700"/>
              </a:spcBef>
              <a:buClr>
                <a:schemeClr val="dk1"/>
              </a:buClr>
              <a:buSzPts val="1100"/>
            </a:pPr>
            <a:r>
              <a:rPr lang="en-US" sz="2400" dirty="0">
                <a:solidFill>
                  <a:schemeClr val="dk1"/>
                </a:solidFill>
                <a:latin typeface="Calibri"/>
                <a:ea typeface="Calibri"/>
                <a:cs typeface="Calibri"/>
                <a:sym typeface="Calibri"/>
              </a:rPr>
              <a:t>Types of shared data</a:t>
            </a:r>
          </a:p>
          <a:p>
            <a:pPr lvl="0" indent="457200">
              <a:spcBef>
                <a:spcPts val="600"/>
              </a:spcBef>
              <a:buClr>
                <a:schemeClr val="dk1"/>
              </a:buClr>
              <a:buSzPts val="1100"/>
            </a:pPr>
            <a:r>
              <a:rPr lang="en-US" sz="2400" dirty="0">
                <a:solidFill>
                  <a:schemeClr val="dk1"/>
                </a:solidFill>
              </a:rPr>
              <a:t>–</a:t>
            </a:r>
            <a:r>
              <a:rPr lang="en-US" sz="2400" dirty="0">
                <a:solidFill>
                  <a:schemeClr val="dk1"/>
                </a:solidFill>
                <a:latin typeface="Calibri"/>
                <a:ea typeface="Calibri"/>
                <a:cs typeface="Calibri"/>
                <a:sym typeface="Calibri"/>
              </a:rPr>
              <a:t>Gives: the content you upload or share</a:t>
            </a:r>
          </a:p>
          <a:p>
            <a:pPr lvl="0" indent="457200">
              <a:spcBef>
                <a:spcPts val="600"/>
              </a:spcBef>
              <a:buClr>
                <a:schemeClr val="dk1"/>
              </a:buClr>
              <a:buSzPts val="1100"/>
            </a:pPr>
            <a:r>
              <a:rPr lang="en-US" sz="2400" dirty="0">
                <a:solidFill>
                  <a:schemeClr val="dk1"/>
                </a:solidFill>
              </a:rPr>
              <a:t>–</a:t>
            </a:r>
            <a:r>
              <a:rPr lang="en-US" sz="2400" dirty="0">
                <a:solidFill>
                  <a:schemeClr val="dk1"/>
                </a:solidFill>
                <a:latin typeface="Calibri"/>
                <a:ea typeface="Calibri"/>
                <a:cs typeface="Calibri"/>
                <a:sym typeface="Calibri"/>
              </a:rPr>
              <a:t>Give-</a:t>
            </a:r>
            <a:r>
              <a:rPr lang="en-US" sz="2400" dirty="0" err="1">
                <a:solidFill>
                  <a:schemeClr val="dk1"/>
                </a:solidFill>
                <a:latin typeface="Calibri"/>
                <a:ea typeface="Calibri"/>
                <a:cs typeface="Calibri"/>
                <a:sym typeface="Calibri"/>
              </a:rPr>
              <a:t>aways</a:t>
            </a:r>
            <a:r>
              <a:rPr lang="en-US" sz="2400" dirty="0">
                <a:solidFill>
                  <a:schemeClr val="dk1"/>
                </a:solidFill>
                <a:latin typeface="Calibri"/>
                <a:ea typeface="Calibri"/>
                <a:cs typeface="Calibri"/>
                <a:sym typeface="Calibri"/>
              </a:rPr>
              <a:t>: clicks, search queries, behavior</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9DB46-7395-D94B-AEDF-46243F75E8FA}"/>
              </a:ext>
            </a:extLst>
          </p:cNvPr>
          <p:cNvPicPr>
            <a:picLocks noChangeAspect="1"/>
          </p:cNvPicPr>
          <p:nvPr/>
        </p:nvPicPr>
        <p:blipFill>
          <a:blip r:embed="rId2"/>
          <a:stretch>
            <a:fillRect/>
          </a:stretch>
        </p:blipFill>
        <p:spPr>
          <a:xfrm>
            <a:off x="0" y="0"/>
            <a:ext cx="5419661" cy="5143500"/>
          </a:xfrm>
          <a:prstGeom prst="rect">
            <a:avLst/>
          </a:prstGeom>
        </p:spPr>
      </p:pic>
      <p:sp>
        <p:nvSpPr>
          <p:cNvPr id="4" name="Rectangle 3">
            <a:extLst>
              <a:ext uri="{FF2B5EF4-FFF2-40B4-BE49-F238E27FC236}">
                <a16:creationId xmlns:a16="http://schemas.microsoft.com/office/drawing/2014/main" id="{902CDFED-8C1A-3A41-AF93-05A3A5981C30}"/>
              </a:ext>
            </a:extLst>
          </p:cNvPr>
          <p:cNvSpPr/>
          <p:nvPr/>
        </p:nvSpPr>
        <p:spPr>
          <a:xfrm>
            <a:off x="5419660" y="379740"/>
            <a:ext cx="3305239" cy="738664"/>
          </a:xfrm>
          <a:prstGeom prst="rect">
            <a:avLst/>
          </a:prstGeom>
        </p:spPr>
        <p:txBody>
          <a:bodyPr wrap="square">
            <a:spAutoFit/>
          </a:bodyPr>
          <a:lstStyle/>
          <a:p>
            <a:r>
              <a:rPr lang="en-US" dirty="0">
                <a:hlinkClick r:id="rId3"/>
              </a:rPr>
              <a:t>https://www.amazon.com/gp/help/customer/display.html?nodeId=GXPU3YPMBZQRWZK2</a:t>
            </a:r>
            <a:r>
              <a:rPr lang="en-US" dirty="0"/>
              <a:t> </a:t>
            </a:r>
          </a:p>
        </p:txBody>
      </p:sp>
      <p:pic>
        <p:nvPicPr>
          <p:cNvPr id="6" name="Picture 5">
            <a:extLst>
              <a:ext uri="{FF2B5EF4-FFF2-40B4-BE49-F238E27FC236}">
                <a16:creationId xmlns:a16="http://schemas.microsoft.com/office/drawing/2014/main" id="{B7FC7F3A-C010-AA4C-9340-AB87C87E076C}"/>
              </a:ext>
            </a:extLst>
          </p:cNvPr>
          <p:cNvPicPr>
            <a:picLocks noChangeAspect="1"/>
          </p:cNvPicPr>
          <p:nvPr/>
        </p:nvPicPr>
        <p:blipFill>
          <a:blip r:embed="rId4"/>
          <a:stretch>
            <a:fillRect/>
          </a:stretch>
        </p:blipFill>
        <p:spPr>
          <a:xfrm>
            <a:off x="4572000" y="1427575"/>
            <a:ext cx="4572000" cy="3406754"/>
          </a:xfrm>
          <a:prstGeom prst="rect">
            <a:avLst/>
          </a:prstGeom>
        </p:spPr>
      </p:pic>
    </p:spTree>
    <p:extLst>
      <p:ext uri="{BB962C8B-B14F-4D97-AF65-F5344CB8AC3E}">
        <p14:creationId xmlns:p14="http://schemas.microsoft.com/office/powerpoint/2010/main" val="2248039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3"/>
          <p:cNvSpPr txBox="1">
            <a:spLocks noGrp="1"/>
          </p:cNvSpPr>
          <p:nvPr>
            <p:ph type="ctrTitle"/>
          </p:nvPr>
        </p:nvSpPr>
        <p:spPr>
          <a:xfrm>
            <a:off x="941856" y="1510354"/>
            <a:ext cx="7260300" cy="100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800" i="1"/>
              <a:t>How do you give people control over their personal information?</a:t>
            </a:r>
            <a:endParaRPr i="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710573-E179-3548-BB21-E0268CEC6CAA}"/>
              </a:ext>
            </a:extLst>
          </p:cNvPr>
          <p:cNvSpPr txBox="1"/>
          <p:nvPr/>
        </p:nvSpPr>
        <p:spPr>
          <a:xfrm>
            <a:off x="0" y="146600"/>
            <a:ext cx="8650940" cy="3416320"/>
          </a:xfrm>
          <a:prstGeom prst="rect">
            <a:avLst/>
          </a:prstGeom>
          <a:noFill/>
        </p:spPr>
        <p:txBody>
          <a:bodyPr wrap="square" rtlCol="0">
            <a:spAutoFit/>
          </a:bodyPr>
          <a:lstStyle/>
          <a:p>
            <a:r>
              <a:rPr lang="en-US" sz="2400" dirty="0"/>
              <a:t>Facial recognition works by examining biometric information on a user and comparing it against photos from a database</a:t>
            </a:r>
          </a:p>
          <a:p>
            <a:endParaRPr lang="en-US" sz="2400" dirty="0"/>
          </a:p>
          <a:p>
            <a:pPr marL="285750" indent="-285750">
              <a:buFontTx/>
              <a:buChar char="-"/>
            </a:pPr>
            <a:r>
              <a:rPr lang="en-US" sz="2400" dirty="0"/>
              <a:t>Uses of facial recognition:</a:t>
            </a:r>
          </a:p>
          <a:p>
            <a:pPr marL="742950" lvl="1" indent="-285750">
              <a:buFontTx/>
              <a:buChar char="-"/>
            </a:pPr>
            <a:r>
              <a:rPr lang="en-US" sz="2400" dirty="0"/>
              <a:t>Phone and laptop security authentication</a:t>
            </a:r>
          </a:p>
          <a:p>
            <a:pPr marL="742950" lvl="1" indent="-285750">
              <a:buFontTx/>
              <a:buChar char="-"/>
            </a:pPr>
            <a:r>
              <a:rPr lang="en-US" sz="2400" dirty="0"/>
              <a:t>Law enforcement and surveillance</a:t>
            </a:r>
          </a:p>
          <a:p>
            <a:pPr marL="1200150" lvl="2" indent="-285750">
              <a:buFontTx/>
              <a:buChar char="-"/>
            </a:pPr>
            <a:r>
              <a:rPr lang="en-US" sz="2400" dirty="0"/>
              <a:t>Airports</a:t>
            </a:r>
          </a:p>
          <a:p>
            <a:pPr marL="742950" lvl="1" indent="-285750">
              <a:buFontTx/>
              <a:buChar char="-"/>
            </a:pPr>
            <a:r>
              <a:rPr lang="en-US" sz="2400" dirty="0"/>
              <a:t>Social Media</a:t>
            </a:r>
          </a:p>
          <a:p>
            <a:pPr marL="1200150" lvl="2" indent="-285750">
              <a:buFontTx/>
              <a:buChar char="-"/>
            </a:pPr>
            <a:r>
              <a:rPr lang="en-US" sz="2400" dirty="0"/>
              <a:t>Marketing and advertising </a:t>
            </a:r>
          </a:p>
        </p:txBody>
      </p:sp>
      <p:pic>
        <p:nvPicPr>
          <p:cNvPr id="4" name="Picture 3">
            <a:extLst>
              <a:ext uri="{FF2B5EF4-FFF2-40B4-BE49-F238E27FC236}">
                <a16:creationId xmlns:a16="http://schemas.microsoft.com/office/drawing/2014/main" id="{488F6059-67F1-4542-AE35-38EC3F654018}"/>
              </a:ext>
            </a:extLst>
          </p:cNvPr>
          <p:cNvPicPr>
            <a:picLocks noChangeAspect="1"/>
          </p:cNvPicPr>
          <p:nvPr/>
        </p:nvPicPr>
        <p:blipFill>
          <a:blip r:embed="rId2"/>
          <a:stretch>
            <a:fillRect/>
          </a:stretch>
        </p:blipFill>
        <p:spPr>
          <a:xfrm>
            <a:off x="5204039" y="2571750"/>
            <a:ext cx="3634424" cy="2080310"/>
          </a:xfrm>
          <a:prstGeom prst="rect">
            <a:avLst/>
          </a:prstGeom>
        </p:spPr>
      </p:pic>
    </p:spTree>
    <p:extLst>
      <p:ext uri="{BB962C8B-B14F-4D97-AF65-F5344CB8AC3E}">
        <p14:creationId xmlns:p14="http://schemas.microsoft.com/office/powerpoint/2010/main" val="3491995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91EA6F-4E71-584C-A833-BB323C412430}"/>
              </a:ext>
            </a:extLst>
          </p:cNvPr>
          <p:cNvPicPr>
            <a:picLocks noChangeAspect="1"/>
          </p:cNvPicPr>
          <p:nvPr/>
        </p:nvPicPr>
        <p:blipFill>
          <a:blip r:embed="rId2"/>
          <a:stretch>
            <a:fillRect/>
          </a:stretch>
        </p:blipFill>
        <p:spPr>
          <a:xfrm>
            <a:off x="714375" y="0"/>
            <a:ext cx="7715250" cy="5143500"/>
          </a:xfrm>
          <a:prstGeom prst="rect">
            <a:avLst/>
          </a:prstGeom>
        </p:spPr>
      </p:pic>
    </p:spTree>
    <p:extLst>
      <p:ext uri="{BB962C8B-B14F-4D97-AF65-F5344CB8AC3E}">
        <p14:creationId xmlns:p14="http://schemas.microsoft.com/office/powerpoint/2010/main" val="19092793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9696F-9EF7-4892-A27E-B05E3C036BC2}"/>
              </a:ext>
            </a:extLst>
          </p:cNvPr>
          <p:cNvSpPr>
            <a:spLocks noGrp="1"/>
          </p:cNvSpPr>
          <p:nvPr>
            <p:ph type="title"/>
          </p:nvPr>
        </p:nvSpPr>
        <p:spPr>
          <a:xfrm>
            <a:off x="311700" y="88294"/>
            <a:ext cx="8520600" cy="572700"/>
          </a:xfrm>
        </p:spPr>
        <p:txBody>
          <a:bodyPr/>
          <a:lstStyle/>
          <a:p>
            <a:r>
              <a:rPr lang="en-US" sz="3600" dirty="0"/>
              <a:t>Threats to Privacy</a:t>
            </a:r>
          </a:p>
        </p:txBody>
      </p:sp>
      <p:sp>
        <p:nvSpPr>
          <p:cNvPr id="5" name="Text Placeholder 4">
            <a:extLst>
              <a:ext uri="{FF2B5EF4-FFF2-40B4-BE49-F238E27FC236}">
                <a16:creationId xmlns:a16="http://schemas.microsoft.com/office/drawing/2014/main" id="{3BD89BA5-8E2F-459B-8BB1-45BA3E3CC162}"/>
              </a:ext>
            </a:extLst>
          </p:cNvPr>
          <p:cNvSpPr>
            <a:spLocks noGrp="1"/>
          </p:cNvSpPr>
          <p:nvPr>
            <p:ph type="body" idx="1"/>
          </p:nvPr>
        </p:nvSpPr>
        <p:spPr>
          <a:xfrm>
            <a:off x="311700" y="1077402"/>
            <a:ext cx="8257113" cy="655534"/>
          </a:xfrm>
        </p:spPr>
        <p:txBody>
          <a:bodyPr/>
          <a:lstStyle/>
          <a:p>
            <a:pPr marL="114300" indent="0">
              <a:lnSpc>
                <a:spcPct val="114999"/>
              </a:lnSpc>
              <a:buNone/>
            </a:pPr>
            <a:r>
              <a:rPr lang="en-US" sz="2800" dirty="0"/>
              <a:t>Unauthorized, inappropriate or malicious </a:t>
            </a:r>
            <a:r>
              <a:rPr lang="en-US" sz="2800" dirty="0">
                <a:solidFill>
                  <a:srgbClr val="FF0000"/>
                </a:solidFill>
              </a:rPr>
              <a:t>analysis/use/sharing </a:t>
            </a:r>
            <a:r>
              <a:rPr lang="en-US" sz="2800" dirty="0"/>
              <a:t>of personal data</a:t>
            </a:r>
          </a:p>
        </p:txBody>
      </p:sp>
      <p:graphicFrame>
        <p:nvGraphicFramePr>
          <p:cNvPr id="6" name="Diagram 5">
            <a:extLst>
              <a:ext uri="{FF2B5EF4-FFF2-40B4-BE49-F238E27FC236}">
                <a16:creationId xmlns:a16="http://schemas.microsoft.com/office/drawing/2014/main" id="{E0380A9A-D40B-FF4B-A5F3-8391C9F1AB07}"/>
              </a:ext>
            </a:extLst>
          </p:cNvPr>
          <p:cNvGraphicFramePr/>
          <p:nvPr>
            <p:extLst>
              <p:ext uri="{D42A27DB-BD31-4B8C-83A1-F6EECF244321}">
                <p14:modId xmlns:p14="http://schemas.microsoft.com/office/powerpoint/2010/main" val="621873964"/>
              </p:ext>
            </p:extLst>
          </p:nvPr>
        </p:nvGraphicFramePr>
        <p:xfrm>
          <a:off x="562856" y="2149344"/>
          <a:ext cx="7814228" cy="233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val 8">
            <a:extLst>
              <a:ext uri="{FF2B5EF4-FFF2-40B4-BE49-F238E27FC236}">
                <a16:creationId xmlns:a16="http://schemas.microsoft.com/office/drawing/2014/main" id="{7AEC4F8D-E394-2246-99EA-418ED15B9094}"/>
              </a:ext>
            </a:extLst>
          </p:cNvPr>
          <p:cNvSpPr/>
          <p:nvPr/>
        </p:nvSpPr>
        <p:spPr>
          <a:xfrm>
            <a:off x="6554765" y="170463"/>
            <a:ext cx="2247937" cy="188655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rgbClr val="FF0000"/>
                </a:solidFill>
              </a:rPr>
              <a:t>Question for you:</a:t>
            </a:r>
          </a:p>
          <a:p>
            <a:pPr algn="ctr"/>
            <a:r>
              <a:rPr lang="en-US" sz="1800" i="1" dirty="0">
                <a:solidFill>
                  <a:srgbClr val="FF0000"/>
                </a:solidFill>
              </a:rPr>
              <a:t>Where is ”security” in all of this?</a:t>
            </a:r>
          </a:p>
        </p:txBody>
      </p:sp>
    </p:spTree>
    <p:extLst>
      <p:ext uri="{BB962C8B-B14F-4D97-AF65-F5344CB8AC3E}">
        <p14:creationId xmlns:p14="http://schemas.microsoft.com/office/powerpoint/2010/main" val="308019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Privacy </a:t>
            </a:r>
            <a:r>
              <a:rPr lang="en-US" dirty="0">
                <a:solidFill>
                  <a:srgbClr val="FF0000"/>
                </a:solidFill>
              </a:rPr>
              <a:t>Violations</a:t>
            </a:r>
            <a:r>
              <a:rPr lang="en-US" dirty="0"/>
              <a:t>	</a:t>
            </a:r>
          </a:p>
        </p:txBody>
      </p:sp>
      <p:sp>
        <p:nvSpPr>
          <p:cNvPr id="3" name="Content Placeholder 2"/>
          <p:cNvSpPr>
            <a:spLocks noGrp="1"/>
          </p:cNvSpPr>
          <p:nvPr>
            <p:ph idx="1"/>
          </p:nvPr>
        </p:nvSpPr>
        <p:spPr/>
        <p:txBody>
          <a:bodyPr>
            <a:normAutofit/>
          </a:bodyPr>
          <a:lstStyle/>
          <a:p>
            <a:r>
              <a:rPr lang="en-US" sz="3300" dirty="0"/>
              <a:t>Information Leakage </a:t>
            </a:r>
          </a:p>
          <a:p>
            <a:pPr lvl="1"/>
            <a:r>
              <a:rPr lang="en-US" sz="2250" dirty="0"/>
              <a:t>Cookies on the Web</a:t>
            </a:r>
          </a:p>
          <a:p>
            <a:r>
              <a:rPr lang="en-US" sz="3300" dirty="0"/>
              <a:t>Inference</a:t>
            </a:r>
          </a:p>
          <a:p>
            <a:pPr lvl="1"/>
            <a:r>
              <a:rPr lang="en-US" sz="2400" dirty="0"/>
              <a:t>I know what you did</a:t>
            </a:r>
            <a:r>
              <a:rPr lang="mr-IN" sz="2400" dirty="0"/>
              <a:t>…</a:t>
            </a:r>
            <a:r>
              <a:rPr lang="en-US" sz="2400" dirty="0"/>
              <a:t>and what you are about to do</a:t>
            </a:r>
          </a:p>
          <a:p>
            <a:r>
              <a:rPr lang="en-US" sz="3300" dirty="0"/>
              <a:t>Information/Data unwanted usage</a:t>
            </a:r>
          </a:p>
          <a:p>
            <a:pPr lvl="1"/>
            <a:r>
              <a:rPr lang="en-US" sz="2625" dirty="0"/>
              <a:t>Recommendations a little too personal</a:t>
            </a:r>
          </a:p>
          <a:p>
            <a:pPr marL="342900" lvl="1" indent="0">
              <a:buNone/>
            </a:pPr>
            <a:endParaRPr lang="en-US" sz="2400" dirty="0"/>
          </a:p>
        </p:txBody>
      </p:sp>
    </p:spTree>
    <p:extLst>
      <p:ext uri="{BB962C8B-B14F-4D97-AF65-F5344CB8AC3E}">
        <p14:creationId xmlns:p14="http://schemas.microsoft.com/office/powerpoint/2010/main" val="2388705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B5D1F-B557-F94C-A32D-D5C1659222BE}"/>
              </a:ext>
            </a:extLst>
          </p:cNvPr>
          <p:cNvSpPr>
            <a:spLocks noGrp="1"/>
          </p:cNvSpPr>
          <p:nvPr>
            <p:ph type="title"/>
          </p:nvPr>
        </p:nvSpPr>
        <p:spPr>
          <a:xfrm>
            <a:off x="120362" y="582495"/>
            <a:ext cx="5492896" cy="857250"/>
          </a:xfrm>
        </p:spPr>
        <p:txBody>
          <a:bodyPr/>
          <a:lstStyle/>
          <a:p>
            <a:r>
              <a:rPr lang="en-US" dirty="0"/>
              <a:t>OK CUPID </a:t>
            </a:r>
            <a:br>
              <a:rPr lang="en-US" dirty="0"/>
            </a:br>
            <a:r>
              <a:rPr lang="en-US" dirty="0"/>
              <a:t>data release</a:t>
            </a:r>
          </a:p>
        </p:txBody>
      </p:sp>
      <p:sp>
        <p:nvSpPr>
          <p:cNvPr id="3" name="Rectangle 2">
            <a:extLst>
              <a:ext uri="{FF2B5EF4-FFF2-40B4-BE49-F238E27FC236}">
                <a16:creationId xmlns:a16="http://schemas.microsoft.com/office/drawing/2014/main" id="{46FF0A75-8463-3941-A3AD-4EAF8CB37542}"/>
              </a:ext>
            </a:extLst>
          </p:cNvPr>
          <p:cNvSpPr/>
          <p:nvPr/>
        </p:nvSpPr>
        <p:spPr>
          <a:xfrm>
            <a:off x="2592593" y="4629745"/>
            <a:ext cx="6411557" cy="307777"/>
          </a:xfrm>
          <a:prstGeom prst="rect">
            <a:avLst/>
          </a:prstGeom>
        </p:spPr>
        <p:txBody>
          <a:bodyPr wrap="square">
            <a:spAutoFit/>
          </a:bodyPr>
          <a:lstStyle/>
          <a:p>
            <a:r>
              <a:rPr lang="en-US" dirty="0">
                <a:hlinkClick r:id="rId3"/>
              </a:rPr>
              <a:t>https://www.wired.com/2016/05/okcupid-study-reveals-perils-big-data-science/</a:t>
            </a:r>
            <a:r>
              <a:rPr lang="en-US" dirty="0"/>
              <a:t> </a:t>
            </a:r>
          </a:p>
        </p:txBody>
      </p:sp>
      <p:pic>
        <p:nvPicPr>
          <p:cNvPr id="5" name="Picture 4">
            <a:extLst>
              <a:ext uri="{FF2B5EF4-FFF2-40B4-BE49-F238E27FC236}">
                <a16:creationId xmlns:a16="http://schemas.microsoft.com/office/drawing/2014/main" id="{3AC63A32-FCB2-844B-BA80-CD69B66ED9ED}"/>
              </a:ext>
            </a:extLst>
          </p:cNvPr>
          <p:cNvPicPr>
            <a:picLocks noChangeAspect="1"/>
          </p:cNvPicPr>
          <p:nvPr/>
        </p:nvPicPr>
        <p:blipFill>
          <a:blip r:embed="rId4"/>
          <a:stretch>
            <a:fillRect/>
          </a:stretch>
        </p:blipFill>
        <p:spPr>
          <a:xfrm>
            <a:off x="0" y="2271855"/>
            <a:ext cx="6809591" cy="1741349"/>
          </a:xfrm>
          <a:prstGeom prst="rect">
            <a:avLst/>
          </a:prstGeom>
        </p:spPr>
      </p:pic>
      <p:pic>
        <p:nvPicPr>
          <p:cNvPr id="7" name="Picture 6">
            <a:extLst>
              <a:ext uri="{FF2B5EF4-FFF2-40B4-BE49-F238E27FC236}">
                <a16:creationId xmlns:a16="http://schemas.microsoft.com/office/drawing/2014/main" id="{91B532CA-E976-AA48-BE56-AB053C3D5FA5}"/>
              </a:ext>
            </a:extLst>
          </p:cNvPr>
          <p:cNvPicPr>
            <a:picLocks noChangeAspect="1"/>
          </p:cNvPicPr>
          <p:nvPr/>
        </p:nvPicPr>
        <p:blipFill>
          <a:blip r:embed="rId5"/>
          <a:stretch>
            <a:fillRect/>
          </a:stretch>
        </p:blipFill>
        <p:spPr>
          <a:xfrm>
            <a:off x="5930608" y="0"/>
            <a:ext cx="2756192" cy="5143500"/>
          </a:xfrm>
          <a:prstGeom prst="rect">
            <a:avLst/>
          </a:prstGeom>
        </p:spPr>
      </p:pic>
    </p:spTree>
    <p:extLst>
      <p:ext uri="{BB962C8B-B14F-4D97-AF65-F5344CB8AC3E}">
        <p14:creationId xmlns:p14="http://schemas.microsoft.com/office/powerpoint/2010/main" val="29013946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8428E-2D99-B94A-BA39-A1F193842EAD}"/>
              </a:ext>
            </a:extLst>
          </p:cNvPr>
          <p:cNvPicPr>
            <a:picLocks noChangeAspect="1"/>
          </p:cNvPicPr>
          <p:nvPr/>
        </p:nvPicPr>
        <p:blipFill>
          <a:blip r:embed="rId2"/>
          <a:stretch>
            <a:fillRect/>
          </a:stretch>
        </p:blipFill>
        <p:spPr>
          <a:xfrm>
            <a:off x="4786313" y="1235460"/>
            <a:ext cx="2797245" cy="3685199"/>
          </a:xfrm>
          <a:prstGeom prst="rect">
            <a:avLst/>
          </a:prstGeom>
        </p:spPr>
      </p:pic>
      <p:pic>
        <p:nvPicPr>
          <p:cNvPr id="4" name="Picture 3">
            <a:extLst>
              <a:ext uri="{FF2B5EF4-FFF2-40B4-BE49-F238E27FC236}">
                <a16:creationId xmlns:a16="http://schemas.microsoft.com/office/drawing/2014/main" id="{DCFEB870-377B-0C48-931C-12AF3BE685AA}"/>
              </a:ext>
            </a:extLst>
          </p:cNvPr>
          <p:cNvPicPr>
            <a:picLocks noChangeAspect="1"/>
          </p:cNvPicPr>
          <p:nvPr/>
        </p:nvPicPr>
        <p:blipFill>
          <a:blip r:embed="rId3"/>
          <a:stretch>
            <a:fillRect/>
          </a:stretch>
        </p:blipFill>
        <p:spPr>
          <a:xfrm>
            <a:off x="1319182" y="126724"/>
            <a:ext cx="3328598" cy="4442792"/>
          </a:xfrm>
          <a:prstGeom prst="rect">
            <a:avLst/>
          </a:prstGeom>
        </p:spPr>
      </p:pic>
    </p:spTree>
    <p:extLst>
      <p:ext uri="{BB962C8B-B14F-4D97-AF65-F5344CB8AC3E}">
        <p14:creationId xmlns:p14="http://schemas.microsoft.com/office/powerpoint/2010/main" val="31389227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B5D1F-B557-F94C-A32D-D5C1659222BE}"/>
              </a:ext>
            </a:extLst>
          </p:cNvPr>
          <p:cNvSpPr>
            <a:spLocks noGrp="1"/>
          </p:cNvSpPr>
          <p:nvPr>
            <p:ph type="title"/>
          </p:nvPr>
        </p:nvSpPr>
        <p:spPr/>
        <p:txBody>
          <a:bodyPr/>
          <a:lstStyle/>
          <a:p>
            <a:r>
              <a:rPr lang="en-US" dirty="0"/>
              <a:t>Iceland genetic data</a:t>
            </a:r>
          </a:p>
        </p:txBody>
      </p:sp>
      <p:sp>
        <p:nvSpPr>
          <p:cNvPr id="3" name="Content Placeholder 2">
            <a:extLst>
              <a:ext uri="{FF2B5EF4-FFF2-40B4-BE49-F238E27FC236}">
                <a16:creationId xmlns:a16="http://schemas.microsoft.com/office/drawing/2014/main" id="{3D747D76-27E8-504C-81D7-0FA2DFA50C4B}"/>
              </a:ext>
            </a:extLst>
          </p:cNvPr>
          <p:cNvSpPr>
            <a:spLocks noGrp="1"/>
          </p:cNvSpPr>
          <p:nvPr>
            <p:ph idx="1"/>
          </p:nvPr>
        </p:nvSpPr>
        <p:spPr>
          <a:xfrm>
            <a:off x="311700" y="1200151"/>
            <a:ext cx="7630307" cy="2038350"/>
          </a:xfrm>
        </p:spPr>
        <p:txBody>
          <a:bodyPr>
            <a:normAutofit fontScale="77500" lnSpcReduction="20000"/>
          </a:bodyPr>
          <a:lstStyle/>
          <a:p>
            <a:pPr marL="0" indent="0">
              <a:buNone/>
            </a:pPr>
            <a:r>
              <a:rPr lang="en-US" dirty="0"/>
              <a:t>Large databse of citizens’ medical records, genealogy, genetic information. No Identifiers included.</a:t>
            </a:r>
          </a:p>
          <a:p>
            <a:pPr marL="0" indent="0">
              <a:buNone/>
            </a:pPr>
            <a:r>
              <a:rPr lang="en-US" dirty="0"/>
              <a:t> </a:t>
            </a:r>
            <a:r>
              <a:rPr lang="en-US" b="1" dirty="0"/>
              <a:t>ALL CITIZENS of ICELAND included</a:t>
            </a:r>
          </a:p>
          <a:p>
            <a:pPr marL="25400" indent="0">
              <a:buNone/>
            </a:pPr>
            <a:r>
              <a:rPr lang="en-US" dirty="0">
                <a:hlinkClick r:id="rId3"/>
              </a:rPr>
              <a:t>https://www.jstor.org/stable/29762639?seq=1#metadata_info_tab_contents</a:t>
            </a:r>
            <a:r>
              <a:rPr lang="en-US" dirty="0"/>
              <a:t> </a:t>
            </a:r>
          </a:p>
        </p:txBody>
      </p:sp>
      <p:pic>
        <p:nvPicPr>
          <p:cNvPr id="6" name="Picture 5">
            <a:extLst>
              <a:ext uri="{FF2B5EF4-FFF2-40B4-BE49-F238E27FC236}">
                <a16:creationId xmlns:a16="http://schemas.microsoft.com/office/drawing/2014/main" id="{AFF8FAAC-E353-3745-BDD3-226702D932F6}"/>
              </a:ext>
            </a:extLst>
          </p:cNvPr>
          <p:cNvPicPr>
            <a:picLocks noChangeAspect="1"/>
          </p:cNvPicPr>
          <p:nvPr/>
        </p:nvPicPr>
        <p:blipFill>
          <a:blip r:embed="rId4"/>
          <a:stretch>
            <a:fillRect/>
          </a:stretch>
        </p:blipFill>
        <p:spPr>
          <a:xfrm>
            <a:off x="5143500" y="3238500"/>
            <a:ext cx="2857500" cy="1905000"/>
          </a:xfrm>
          <a:prstGeom prst="rect">
            <a:avLst/>
          </a:prstGeom>
        </p:spPr>
      </p:pic>
    </p:spTree>
    <p:extLst>
      <p:ext uri="{BB962C8B-B14F-4D97-AF65-F5344CB8AC3E}">
        <p14:creationId xmlns:p14="http://schemas.microsoft.com/office/powerpoint/2010/main" val="39176519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57FD58-F822-8D4A-89D4-6C02AF19C0B4}"/>
              </a:ext>
            </a:extLst>
          </p:cNvPr>
          <p:cNvSpPr txBox="1">
            <a:spLocks/>
          </p:cNvSpPr>
          <p:nvPr/>
        </p:nvSpPr>
        <p:spPr>
          <a:xfrm>
            <a:off x="1232941" y="76961"/>
            <a:ext cx="6445941" cy="596792"/>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100" dirty="0"/>
              <a:t>A </a:t>
            </a:r>
            <a:r>
              <a:rPr lang="en-US" sz="2100" i="1" dirty="0"/>
              <a:t>Blue and White </a:t>
            </a:r>
            <a:r>
              <a:rPr lang="en-US" sz="2100" dirty="0"/>
              <a:t>Case Study: “LIFT”</a:t>
            </a:r>
          </a:p>
        </p:txBody>
      </p:sp>
      <p:pic>
        <p:nvPicPr>
          <p:cNvPr id="7" name="Picture 6">
            <a:extLst>
              <a:ext uri="{FF2B5EF4-FFF2-40B4-BE49-F238E27FC236}">
                <a16:creationId xmlns:a16="http://schemas.microsoft.com/office/drawing/2014/main" id="{67FEC1C1-3D48-DE4B-8C0D-E5444F24926F}"/>
              </a:ext>
            </a:extLst>
          </p:cNvPr>
          <p:cNvPicPr>
            <a:picLocks noChangeAspect="1"/>
          </p:cNvPicPr>
          <p:nvPr/>
        </p:nvPicPr>
        <p:blipFill>
          <a:blip r:embed="rId2"/>
          <a:stretch>
            <a:fillRect/>
          </a:stretch>
        </p:blipFill>
        <p:spPr>
          <a:xfrm>
            <a:off x="1396900" y="811828"/>
            <a:ext cx="5076411" cy="2780472"/>
          </a:xfrm>
          <a:prstGeom prst="rect">
            <a:avLst/>
          </a:prstGeom>
        </p:spPr>
      </p:pic>
      <p:pic>
        <p:nvPicPr>
          <p:cNvPr id="8" name="Picture 7">
            <a:extLst>
              <a:ext uri="{FF2B5EF4-FFF2-40B4-BE49-F238E27FC236}">
                <a16:creationId xmlns:a16="http://schemas.microsoft.com/office/drawing/2014/main" id="{48B72A4F-D6E9-9E45-95BA-1CED8A6BE5DE}"/>
              </a:ext>
            </a:extLst>
          </p:cNvPr>
          <p:cNvPicPr>
            <a:picLocks noChangeAspect="1"/>
          </p:cNvPicPr>
          <p:nvPr/>
        </p:nvPicPr>
        <p:blipFill>
          <a:blip r:embed="rId3"/>
          <a:stretch>
            <a:fillRect/>
          </a:stretch>
        </p:blipFill>
        <p:spPr>
          <a:xfrm>
            <a:off x="5568554" y="1552672"/>
            <a:ext cx="2110328" cy="2825026"/>
          </a:xfrm>
          <a:prstGeom prst="rect">
            <a:avLst/>
          </a:prstGeom>
        </p:spPr>
      </p:pic>
      <p:sp>
        <p:nvSpPr>
          <p:cNvPr id="9" name="Rectangle 8">
            <a:extLst>
              <a:ext uri="{FF2B5EF4-FFF2-40B4-BE49-F238E27FC236}">
                <a16:creationId xmlns:a16="http://schemas.microsoft.com/office/drawing/2014/main" id="{3D73634B-6D51-CD41-9F33-53D2BC23E22F}"/>
              </a:ext>
            </a:extLst>
          </p:cNvPr>
          <p:cNvSpPr/>
          <p:nvPr/>
        </p:nvSpPr>
        <p:spPr>
          <a:xfrm>
            <a:off x="1396900" y="3623511"/>
            <a:ext cx="2582819" cy="1292662"/>
          </a:xfrm>
          <a:prstGeom prst="rect">
            <a:avLst/>
          </a:prstGeom>
        </p:spPr>
        <p:txBody>
          <a:bodyPr wrap="square">
            <a:spAutoFit/>
          </a:bodyPr>
          <a:lstStyle/>
          <a:p>
            <a:pPr marL="257175" indent="-257175">
              <a:buAutoNum type="arabicPeriod"/>
            </a:pPr>
            <a:r>
              <a:rPr lang="en-US" sz="1950" dirty="0">
                <a:solidFill>
                  <a:srgbClr val="002060"/>
                </a:solidFill>
              </a:rPr>
              <a:t>Stakeholders </a:t>
            </a:r>
          </a:p>
          <a:p>
            <a:pPr marL="257175" indent="-257175">
              <a:buAutoNum type="arabicPeriod"/>
            </a:pPr>
            <a:r>
              <a:rPr lang="en-US" sz="1950" dirty="0">
                <a:solidFill>
                  <a:srgbClr val="002060"/>
                </a:solidFill>
              </a:rPr>
              <a:t>Facts </a:t>
            </a:r>
          </a:p>
          <a:p>
            <a:pPr marL="257175" indent="-257175">
              <a:buAutoNum type="arabicPeriod"/>
            </a:pPr>
            <a:r>
              <a:rPr lang="en-US" sz="1950" dirty="0">
                <a:solidFill>
                  <a:srgbClr val="002060"/>
                </a:solidFill>
              </a:rPr>
              <a:t>Norms </a:t>
            </a:r>
          </a:p>
          <a:p>
            <a:pPr marL="257175" indent="-257175">
              <a:buAutoNum type="arabicPeriod"/>
            </a:pPr>
            <a:r>
              <a:rPr lang="en-US" sz="1950" dirty="0">
                <a:solidFill>
                  <a:srgbClr val="002060"/>
                </a:solidFill>
              </a:rPr>
              <a:t>Options</a:t>
            </a:r>
          </a:p>
        </p:txBody>
      </p:sp>
    </p:spTree>
    <p:extLst>
      <p:ext uri="{BB962C8B-B14F-4D97-AF65-F5344CB8AC3E}">
        <p14:creationId xmlns:p14="http://schemas.microsoft.com/office/powerpoint/2010/main" val="115260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E8BEEA-6AC8-9040-94CD-A960CA3AB830}"/>
              </a:ext>
            </a:extLst>
          </p:cNvPr>
          <p:cNvSpPr/>
          <p:nvPr/>
        </p:nvSpPr>
        <p:spPr>
          <a:xfrm>
            <a:off x="1644650" y="1535440"/>
            <a:ext cx="5854700" cy="1200329"/>
          </a:xfrm>
          <a:prstGeom prst="rect">
            <a:avLst/>
          </a:prstGeom>
        </p:spPr>
        <p:txBody>
          <a:bodyPr wrap="square">
            <a:spAutoFit/>
          </a:bodyPr>
          <a:lstStyle/>
          <a:p>
            <a:r>
              <a:rPr lang="en-US" sz="2400" dirty="0">
                <a:solidFill>
                  <a:srgbClr val="002060"/>
                </a:solidFill>
              </a:rPr>
              <a:t>Privacy and its intimate relationship with </a:t>
            </a:r>
          </a:p>
          <a:p>
            <a:endParaRPr lang="en-US" sz="2400" dirty="0">
              <a:solidFill>
                <a:srgbClr val="002060"/>
              </a:solidFill>
            </a:endParaRPr>
          </a:p>
          <a:p>
            <a:r>
              <a:rPr lang="en-US" sz="2400" dirty="0">
                <a:solidFill>
                  <a:srgbClr val="002060"/>
                </a:solidFill>
              </a:rPr>
              <a:t>Data discrimination/algorithmic bias</a:t>
            </a:r>
          </a:p>
        </p:txBody>
      </p:sp>
    </p:spTree>
    <p:extLst>
      <p:ext uri="{BB962C8B-B14F-4D97-AF65-F5344CB8AC3E}">
        <p14:creationId xmlns:p14="http://schemas.microsoft.com/office/powerpoint/2010/main" val="31900733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912-A0C1-6C44-AA02-BB28200D4735}"/>
              </a:ext>
            </a:extLst>
          </p:cNvPr>
          <p:cNvSpPr txBox="1">
            <a:spLocks/>
          </p:cNvSpPr>
          <p:nvPr/>
        </p:nvSpPr>
        <p:spPr>
          <a:xfrm>
            <a:off x="1351721" y="211852"/>
            <a:ext cx="5322406" cy="130138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25" dirty="0"/>
              <a:t>Algorithmic discrimination</a:t>
            </a:r>
          </a:p>
          <a:p>
            <a:endParaRPr lang="en-US" sz="2025" dirty="0"/>
          </a:p>
        </p:txBody>
      </p:sp>
      <p:sp>
        <p:nvSpPr>
          <p:cNvPr id="3" name="Rectangle 2">
            <a:extLst>
              <a:ext uri="{FF2B5EF4-FFF2-40B4-BE49-F238E27FC236}">
                <a16:creationId xmlns:a16="http://schemas.microsoft.com/office/drawing/2014/main" id="{1F5E82B3-D1CC-5547-B365-5E2511D44623}"/>
              </a:ext>
            </a:extLst>
          </p:cNvPr>
          <p:cNvSpPr/>
          <p:nvPr/>
        </p:nvSpPr>
        <p:spPr>
          <a:xfrm>
            <a:off x="1290415" y="621266"/>
            <a:ext cx="6596285" cy="415498"/>
          </a:xfrm>
          <a:prstGeom prst="rect">
            <a:avLst/>
          </a:prstGeom>
        </p:spPr>
        <p:txBody>
          <a:bodyPr wrap="square">
            <a:spAutoFit/>
          </a:bodyPr>
          <a:lstStyle/>
          <a:p>
            <a:r>
              <a:rPr lang="en-US" sz="1050" i="1" dirty="0">
                <a:solidFill>
                  <a:srgbClr val="FF0000"/>
                </a:solidFill>
              </a:rPr>
              <a:t>The growing use of algorithms in social and economic life has raised a concern: that they may inadvertently discriminate against certain groups.</a:t>
            </a:r>
          </a:p>
        </p:txBody>
      </p:sp>
      <p:pic>
        <p:nvPicPr>
          <p:cNvPr id="5" name="Picture 4">
            <a:extLst>
              <a:ext uri="{FF2B5EF4-FFF2-40B4-BE49-F238E27FC236}">
                <a16:creationId xmlns:a16="http://schemas.microsoft.com/office/drawing/2014/main" id="{C7B8A647-3C88-8944-8043-1DCDBDEBCD51}"/>
              </a:ext>
            </a:extLst>
          </p:cNvPr>
          <p:cNvPicPr>
            <a:picLocks noChangeAspect="1"/>
          </p:cNvPicPr>
          <p:nvPr/>
        </p:nvPicPr>
        <p:blipFill>
          <a:blip r:embed="rId2"/>
          <a:stretch>
            <a:fillRect/>
          </a:stretch>
        </p:blipFill>
        <p:spPr>
          <a:xfrm>
            <a:off x="2556051" y="1223755"/>
            <a:ext cx="4391158" cy="3734087"/>
          </a:xfrm>
          <a:prstGeom prst="rect">
            <a:avLst/>
          </a:prstGeom>
        </p:spPr>
      </p:pic>
      <p:pic>
        <p:nvPicPr>
          <p:cNvPr id="7" name="Picture 6">
            <a:extLst>
              <a:ext uri="{FF2B5EF4-FFF2-40B4-BE49-F238E27FC236}">
                <a16:creationId xmlns:a16="http://schemas.microsoft.com/office/drawing/2014/main" id="{F91AE1B5-093D-484E-81E5-AFE934BA259A}"/>
              </a:ext>
            </a:extLst>
          </p:cNvPr>
          <p:cNvPicPr>
            <a:picLocks noChangeAspect="1"/>
          </p:cNvPicPr>
          <p:nvPr/>
        </p:nvPicPr>
        <p:blipFill>
          <a:blip r:embed="rId3"/>
          <a:stretch>
            <a:fillRect/>
          </a:stretch>
        </p:blipFill>
        <p:spPr>
          <a:xfrm>
            <a:off x="1683378" y="1223755"/>
            <a:ext cx="5597036" cy="3734087"/>
          </a:xfrm>
          <a:prstGeom prst="rect">
            <a:avLst/>
          </a:prstGeom>
        </p:spPr>
      </p:pic>
      <p:pic>
        <p:nvPicPr>
          <p:cNvPr id="9" name="Picture 8">
            <a:extLst>
              <a:ext uri="{FF2B5EF4-FFF2-40B4-BE49-F238E27FC236}">
                <a16:creationId xmlns:a16="http://schemas.microsoft.com/office/drawing/2014/main" id="{A4ABFDBB-C023-824C-9F86-3C22C39CECD0}"/>
              </a:ext>
            </a:extLst>
          </p:cNvPr>
          <p:cNvPicPr>
            <a:picLocks noChangeAspect="1"/>
          </p:cNvPicPr>
          <p:nvPr/>
        </p:nvPicPr>
        <p:blipFill rotWithShape="1">
          <a:blip r:embed="rId4"/>
          <a:srcRect b="19188"/>
          <a:stretch/>
        </p:blipFill>
        <p:spPr>
          <a:xfrm>
            <a:off x="1683379" y="1110859"/>
            <a:ext cx="5755940" cy="3959879"/>
          </a:xfrm>
          <a:prstGeom prst="rect">
            <a:avLst/>
          </a:prstGeom>
        </p:spPr>
      </p:pic>
      <p:pic>
        <p:nvPicPr>
          <p:cNvPr id="11" name="Picture 10">
            <a:extLst>
              <a:ext uri="{FF2B5EF4-FFF2-40B4-BE49-F238E27FC236}">
                <a16:creationId xmlns:a16="http://schemas.microsoft.com/office/drawing/2014/main" id="{7A387FF1-0860-E046-BED7-7D09D72AD10B}"/>
              </a:ext>
            </a:extLst>
          </p:cNvPr>
          <p:cNvPicPr>
            <a:picLocks noChangeAspect="1"/>
          </p:cNvPicPr>
          <p:nvPr/>
        </p:nvPicPr>
        <p:blipFill>
          <a:blip r:embed="rId5"/>
          <a:stretch>
            <a:fillRect/>
          </a:stretch>
        </p:blipFill>
        <p:spPr>
          <a:xfrm>
            <a:off x="1590188" y="1094344"/>
            <a:ext cx="5996738" cy="3997826"/>
          </a:xfrm>
          <a:prstGeom prst="rect">
            <a:avLst/>
          </a:prstGeom>
        </p:spPr>
      </p:pic>
    </p:spTree>
    <p:extLst>
      <p:ext uri="{BB962C8B-B14F-4D97-AF65-F5344CB8AC3E}">
        <p14:creationId xmlns:p14="http://schemas.microsoft.com/office/powerpoint/2010/main" val="411554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a:spLocks noGrp="1"/>
          </p:cNvSpPr>
          <p:nvPr>
            <p:ph type="ctrTitle"/>
          </p:nvPr>
        </p:nvSpPr>
        <p:spPr>
          <a:xfrm>
            <a:off x="941856" y="1129354"/>
            <a:ext cx="7260300" cy="100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800" i="1"/>
              <a:t>Notice and Consent</a:t>
            </a:r>
            <a:endParaRPr i="1"/>
          </a:p>
        </p:txBody>
      </p:sp>
      <p:sp>
        <p:nvSpPr>
          <p:cNvPr id="282" name="Google Shape;282;p54"/>
          <p:cNvSpPr txBox="1"/>
          <p:nvPr/>
        </p:nvSpPr>
        <p:spPr>
          <a:xfrm>
            <a:off x="609725" y="2713900"/>
            <a:ext cx="8121000" cy="9891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005493"/>
              </a:buClr>
              <a:buSzPts val="2000"/>
              <a:buFont typeface="Arial"/>
              <a:buNone/>
            </a:pPr>
            <a:r>
              <a:rPr lang="en" sz="2200">
                <a:latin typeface="Calibri"/>
                <a:ea typeface="Calibri"/>
                <a:cs typeface="Calibri"/>
                <a:sym typeface="Calibri"/>
              </a:rPr>
              <a:t>People</a:t>
            </a:r>
            <a:r>
              <a:rPr lang="en" sz="2200" b="0" i="0" u="none" strike="noStrike" cap="none">
                <a:latin typeface="Calibri"/>
                <a:ea typeface="Calibri"/>
                <a:cs typeface="Calibri"/>
                <a:sym typeface="Calibri"/>
              </a:rPr>
              <a:t> should be informed about how organizations/</a:t>
            </a:r>
            <a:r>
              <a:rPr lang="en" sz="2200">
                <a:latin typeface="Calibri"/>
                <a:ea typeface="Calibri"/>
                <a:cs typeface="Calibri"/>
                <a:sym typeface="Calibri"/>
              </a:rPr>
              <a:t>others</a:t>
            </a:r>
            <a:r>
              <a:rPr lang="en" sz="2200" b="0" i="0" u="none" strike="noStrike" cap="none">
                <a:latin typeface="Calibri"/>
                <a:ea typeface="Calibri"/>
                <a:cs typeface="Calibri"/>
                <a:sym typeface="Calibri"/>
              </a:rPr>
              <a:t> plan to store, use or exchange their personal data, and they should be asked for consent.</a:t>
            </a:r>
            <a:endParaRPr sz="2200" b="0" i="0" u="none" strike="noStrike" cap="none">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6B93E7-172D-8C48-B541-97C13BA04916}"/>
              </a:ext>
            </a:extLst>
          </p:cNvPr>
          <p:cNvSpPr/>
          <p:nvPr/>
        </p:nvSpPr>
        <p:spPr>
          <a:xfrm>
            <a:off x="1357323" y="224642"/>
            <a:ext cx="6392776" cy="415498"/>
          </a:xfrm>
          <a:prstGeom prst="rect">
            <a:avLst/>
          </a:prstGeom>
        </p:spPr>
        <p:txBody>
          <a:bodyPr wrap="square">
            <a:spAutoFit/>
          </a:bodyPr>
          <a:lstStyle/>
          <a:p>
            <a:r>
              <a:rPr lang="en-US" sz="1050" i="1" dirty="0">
                <a:solidFill>
                  <a:srgbClr val="FF0000"/>
                </a:solidFill>
              </a:rPr>
              <a:t>Maybe it doesn’t matter much which images Google Search pops up, but what about in other contexts we’ve discussed?</a:t>
            </a:r>
          </a:p>
        </p:txBody>
      </p:sp>
      <p:pic>
        <p:nvPicPr>
          <p:cNvPr id="7" name="Picture 6">
            <a:extLst>
              <a:ext uri="{FF2B5EF4-FFF2-40B4-BE49-F238E27FC236}">
                <a16:creationId xmlns:a16="http://schemas.microsoft.com/office/drawing/2014/main" id="{CFE54CC3-FEC9-B645-A9E8-9ED74BA608DD}"/>
              </a:ext>
            </a:extLst>
          </p:cNvPr>
          <p:cNvPicPr>
            <a:picLocks noChangeAspect="1"/>
          </p:cNvPicPr>
          <p:nvPr/>
        </p:nvPicPr>
        <p:blipFill>
          <a:blip r:embed="rId2"/>
          <a:stretch>
            <a:fillRect/>
          </a:stretch>
        </p:blipFill>
        <p:spPr>
          <a:xfrm>
            <a:off x="1357323" y="936703"/>
            <a:ext cx="3787607" cy="2074563"/>
          </a:xfrm>
          <a:prstGeom prst="rect">
            <a:avLst/>
          </a:prstGeom>
        </p:spPr>
      </p:pic>
      <p:pic>
        <p:nvPicPr>
          <p:cNvPr id="10" name="Picture 9">
            <a:extLst>
              <a:ext uri="{FF2B5EF4-FFF2-40B4-BE49-F238E27FC236}">
                <a16:creationId xmlns:a16="http://schemas.microsoft.com/office/drawing/2014/main" id="{78DCBAEA-03EA-424E-BDBD-8C3A13A070A2}"/>
              </a:ext>
            </a:extLst>
          </p:cNvPr>
          <p:cNvPicPr>
            <a:picLocks noChangeAspect="1"/>
          </p:cNvPicPr>
          <p:nvPr/>
        </p:nvPicPr>
        <p:blipFill rotWithShape="1">
          <a:blip r:embed="rId3"/>
          <a:srcRect t="3712"/>
          <a:stretch/>
        </p:blipFill>
        <p:spPr>
          <a:xfrm>
            <a:off x="2492924" y="2871638"/>
            <a:ext cx="3182786" cy="2085825"/>
          </a:xfrm>
          <a:prstGeom prst="rect">
            <a:avLst/>
          </a:prstGeom>
        </p:spPr>
      </p:pic>
      <p:sp>
        <p:nvSpPr>
          <p:cNvPr id="2" name="Rectangle 1">
            <a:extLst>
              <a:ext uri="{FF2B5EF4-FFF2-40B4-BE49-F238E27FC236}">
                <a16:creationId xmlns:a16="http://schemas.microsoft.com/office/drawing/2014/main" id="{22CF7588-8B28-ED40-8D36-832CFDAABEE4}"/>
              </a:ext>
            </a:extLst>
          </p:cNvPr>
          <p:cNvSpPr/>
          <p:nvPr/>
        </p:nvSpPr>
        <p:spPr>
          <a:xfrm>
            <a:off x="4851927" y="3214688"/>
            <a:ext cx="1391711" cy="18323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B9858000-4FB1-8348-A282-5296159AEA8E}"/>
              </a:ext>
            </a:extLst>
          </p:cNvPr>
          <p:cNvSpPr/>
          <p:nvPr/>
        </p:nvSpPr>
        <p:spPr>
          <a:xfrm>
            <a:off x="4851927" y="3568302"/>
            <a:ext cx="3020486" cy="577081"/>
          </a:xfrm>
          <a:prstGeom prst="rect">
            <a:avLst/>
          </a:prstGeom>
          <a:solidFill>
            <a:schemeClr val="bg1"/>
          </a:solidFill>
        </p:spPr>
        <p:txBody>
          <a:bodyPr wrap="square">
            <a:spAutoFit/>
          </a:bodyPr>
          <a:lstStyle/>
          <a:p>
            <a:r>
              <a:rPr lang="en-US" sz="1050" i="1" dirty="0">
                <a:solidFill>
                  <a:srgbClr val="FF0000"/>
                </a:solidFill>
              </a:rPr>
              <a:t>ML learns patterns in data. It predicts by extrapolating on those patterns. </a:t>
            </a:r>
          </a:p>
          <a:p>
            <a:r>
              <a:rPr lang="en-US" sz="1050" i="1" dirty="0">
                <a:solidFill>
                  <a:srgbClr val="FF0000"/>
                </a:solidFill>
              </a:rPr>
              <a:t>We need to decide what that </a:t>
            </a:r>
            <a:r>
              <a:rPr lang="en-US" sz="1050" b="1" i="1" dirty="0">
                <a:solidFill>
                  <a:srgbClr val="FF0000"/>
                </a:solidFill>
              </a:rPr>
              <a:t>means</a:t>
            </a:r>
            <a:r>
              <a:rPr lang="en-US" sz="1050" i="1" dirty="0">
                <a:solidFill>
                  <a:srgbClr val="FF0000"/>
                </a:solidFill>
              </a:rPr>
              <a:t>.</a:t>
            </a:r>
          </a:p>
        </p:txBody>
      </p:sp>
    </p:spTree>
    <p:extLst>
      <p:ext uri="{BB962C8B-B14F-4D97-AF65-F5344CB8AC3E}">
        <p14:creationId xmlns:p14="http://schemas.microsoft.com/office/powerpoint/2010/main" val="38194393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8" name="Google Shape;688;p109"/>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indent="-349250">
              <a:buSzPts val="1900"/>
              <a:buAutoNum type="arabicPeriod"/>
            </a:pPr>
            <a:r>
              <a:rPr lang="en" sz="2000" dirty="0">
                <a:solidFill>
                  <a:schemeClr val="tx1"/>
                </a:solidFill>
              </a:rPr>
              <a:t>Define your research field (current, future or wannabe) </a:t>
            </a:r>
            <a:endParaRPr sz="2000" dirty="0">
              <a:solidFill>
                <a:schemeClr val="tx1"/>
              </a:solidFill>
            </a:endParaRPr>
          </a:p>
          <a:p>
            <a:pPr marL="457200" lvl="0" indent="0" algn="l" rtl="0">
              <a:spcBef>
                <a:spcPts val="0"/>
              </a:spcBef>
              <a:spcAft>
                <a:spcPts val="0"/>
              </a:spcAft>
              <a:buNone/>
            </a:pPr>
            <a:endParaRPr sz="2000" dirty="0">
              <a:solidFill>
                <a:schemeClr val="tx1"/>
              </a:solidFill>
            </a:endParaRPr>
          </a:p>
          <a:p>
            <a:pPr marL="107950" lvl="0" indent="0" algn="l" rtl="0">
              <a:spcBef>
                <a:spcPts val="0"/>
              </a:spcBef>
              <a:spcAft>
                <a:spcPts val="0"/>
              </a:spcAft>
              <a:buSzPts val="1900"/>
              <a:buNone/>
            </a:pPr>
            <a:r>
              <a:rPr lang="en" sz="2000" dirty="0">
                <a:solidFill>
                  <a:schemeClr val="tx1"/>
                </a:solidFill>
              </a:rPr>
              <a:t>2.   Find a privacy-related problem in your research area</a:t>
            </a:r>
            <a:endParaRPr sz="2000" dirty="0">
              <a:solidFill>
                <a:schemeClr val="tx1"/>
              </a:solidFill>
            </a:endParaRPr>
          </a:p>
          <a:p>
            <a:pPr marL="914400" lvl="1" indent="-323850" algn="l" rtl="0">
              <a:spcBef>
                <a:spcPts val="0"/>
              </a:spcBef>
              <a:spcAft>
                <a:spcPts val="0"/>
              </a:spcAft>
              <a:buSzPts val="1500"/>
              <a:buAutoNum type="alphaLcPeriod"/>
            </a:pPr>
            <a:r>
              <a:rPr lang="en" sz="2000" dirty="0">
                <a:solidFill>
                  <a:schemeClr val="tx1"/>
                </a:solidFill>
              </a:rPr>
              <a:t>Could be problem-specific </a:t>
            </a:r>
            <a:endParaRPr sz="2000" dirty="0">
              <a:solidFill>
                <a:schemeClr val="tx1"/>
              </a:solidFill>
            </a:endParaRPr>
          </a:p>
          <a:p>
            <a:pPr marL="914400" lvl="1" indent="-323850" algn="l" rtl="0">
              <a:spcBef>
                <a:spcPts val="0"/>
              </a:spcBef>
              <a:spcAft>
                <a:spcPts val="0"/>
              </a:spcAft>
              <a:buSzPts val="1500"/>
              <a:buAutoNum type="alphaLcPeriod"/>
            </a:pPr>
            <a:r>
              <a:rPr lang="en" sz="2000" dirty="0">
                <a:solidFill>
                  <a:schemeClr val="tx1"/>
                </a:solidFill>
              </a:rPr>
              <a:t>Could be data-specific </a:t>
            </a:r>
          </a:p>
          <a:p>
            <a:pPr marL="914400" lvl="1" indent="-323850" algn="l" rtl="0">
              <a:spcBef>
                <a:spcPts val="0"/>
              </a:spcBef>
              <a:spcAft>
                <a:spcPts val="0"/>
              </a:spcAft>
              <a:buSzPts val="1500"/>
              <a:buAutoNum type="alphaLcPeriod"/>
            </a:pPr>
            <a:r>
              <a:rPr lang="en" sz="2000" dirty="0">
                <a:solidFill>
                  <a:schemeClr val="tx1"/>
                </a:solidFill>
              </a:rPr>
              <a:t>Could be motivated by a past example or just forward-looking concern</a:t>
            </a:r>
            <a:endParaRPr sz="2000" dirty="0">
              <a:solidFill>
                <a:schemeClr val="tx1"/>
              </a:solidFill>
            </a:endParaRPr>
          </a:p>
          <a:p>
            <a:pPr marL="914400" lvl="0" indent="0" algn="l" rtl="0">
              <a:spcBef>
                <a:spcPts val="0"/>
              </a:spcBef>
              <a:spcAft>
                <a:spcPts val="0"/>
              </a:spcAft>
              <a:buNone/>
            </a:pPr>
            <a:endParaRPr sz="2000" dirty="0">
              <a:solidFill>
                <a:schemeClr val="tx1"/>
              </a:solidFill>
            </a:endParaRPr>
          </a:p>
          <a:p>
            <a:pPr marL="133350" lvl="0" indent="0" algn="l" rtl="0">
              <a:spcBef>
                <a:spcPts val="0"/>
              </a:spcBef>
              <a:spcAft>
                <a:spcPts val="0"/>
              </a:spcAft>
              <a:buSzPts val="1500"/>
              <a:buNone/>
            </a:pPr>
            <a:r>
              <a:rPr lang="en" sz="2000" dirty="0">
                <a:solidFill>
                  <a:schemeClr val="tx1"/>
                </a:solidFill>
              </a:rPr>
              <a:t>3.   Reason about:</a:t>
            </a:r>
            <a:endParaRPr sz="2000" dirty="0">
              <a:solidFill>
                <a:schemeClr val="tx1"/>
              </a:solidFill>
            </a:endParaRPr>
          </a:p>
          <a:p>
            <a:pPr marL="914400" lvl="1" indent="-323850" algn="l" rtl="0">
              <a:spcBef>
                <a:spcPts val="0"/>
              </a:spcBef>
              <a:spcAft>
                <a:spcPts val="0"/>
              </a:spcAft>
              <a:buSzPts val="1500"/>
              <a:buAutoNum type="alphaLcPeriod"/>
            </a:pPr>
            <a:r>
              <a:rPr lang="en" sz="2000" dirty="0">
                <a:solidFill>
                  <a:schemeClr val="tx1"/>
                </a:solidFill>
              </a:rPr>
              <a:t>Importance of the problems </a:t>
            </a:r>
            <a:endParaRPr sz="2000" dirty="0">
              <a:solidFill>
                <a:schemeClr val="tx1"/>
              </a:solidFill>
            </a:endParaRPr>
          </a:p>
          <a:p>
            <a:pPr marL="914400" lvl="1" indent="-323850" algn="l" rtl="0">
              <a:spcBef>
                <a:spcPts val="0"/>
              </a:spcBef>
              <a:spcAft>
                <a:spcPts val="0"/>
              </a:spcAft>
              <a:buSzPts val="1500"/>
              <a:buAutoNum type="alphaLcPeriod"/>
            </a:pPr>
            <a:r>
              <a:rPr lang="en" sz="2000" dirty="0">
                <a:solidFill>
                  <a:schemeClr val="tx1"/>
                </a:solidFill>
              </a:rPr>
              <a:t>Relevance</a:t>
            </a:r>
            <a:endParaRPr sz="2000" dirty="0">
              <a:solidFill>
                <a:schemeClr val="tx1"/>
              </a:solidFill>
            </a:endParaRPr>
          </a:p>
          <a:p>
            <a:pPr marL="914400" lvl="1" indent="-323850" algn="l" rtl="0">
              <a:spcBef>
                <a:spcPts val="0"/>
              </a:spcBef>
              <a:spcAft>
                <a:spcPts val="0"/>
              </a:spcAft>
              <a:buSzPts val="1500"/>
              <a:buAutoNum type="alphaLcPeriod"/>
            </a:pPr>
            <a:r>
              <a:rPr lang="en" sz="2000" dirty="0">
                <a:solidFill>
                  <a:schemeClr val="tx1"/>
                </a:solidFill>
              </a:rPr>
              <a:t>Countermeasures you know of </a:t>
            </a:r>
            <a:endParaRPr sz="2000" dirty="0">
              <a:solidFill>
                <a:schemeClr val="tx1"/>
              </a:solidFill>
            </a:endParaRPr>
          </a:p>
        </p:txBody>
      </p:sp>
      <p:sp>
        <p:nvSpPr>
          <p:cNvPr id="4" name="Google Shape;687;p109">
            <a:extLst>
              <a:ext uri="{FF2B5EF4-FFF2-40B4-BE49-F238E27FC236}">
                <a16:creationId xmlns:a16="http://schemas.microsoft.com/office/drawing/2014/main" id="{E24A12CF-FB2E-1647-86C4-6E402FDA1CE3}"/>
              </a:ext>
            </a:extLst>
          </p:cNvPr>
          <p:cNvSpPr txBox="1">
            <a:spLocks/>
          </p:cNvSpPr>
          <p:nvPr/>
        </p:nvSpPr>
        <p:spPr>
          <a:xfrm>
            <a:off x="159644" y="214924"/>
            <a:ext cx="88322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solidFill>
                  <a:srgbClr val="FF0000"/>
                </a:solidFill>
              </a:rPr>
              <a:t>Break &amp; Brainstorm (10+20 mins)</a:t>
            </a:r>
          </a:p>
        </p:txBody>
      </p:sp>
      <p:sp>
        <p:nvSpPr>
          <p:cNvPr id="5" name="Oval 4">
            <a:extLst>
              <a:ext uri="{FF2B5EF4-FFF2-40B4-BE49-F238E27FC236}">
                <a16:creationId xmlns:a16="http://schemas.microsoft.com/office/drawing/2014/main" id="{29991D36-3A7C-0C4A-A0DC-F4FC3295B278}"/>
              </a:ext>
            </a:extLst>
          </p:cNvPr>
          <p:cNvSpPr/>
          <p:nvPr/>
        </p:nvSpPr>
        <p:spPr>
          <a:xfrm>
            <a:off x="5651500" y="3143624"/>
            <a:ext cx="2846403" cy="188655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rgbClr val="FF0000"/>
                </a:solidFill>
              </a:rPr>
              <a:t>Create a (single) google slide.</a:t>
            </a:r>
          </a:p>
          <a:p>
            <a:pPr algn="ctr"/>
            <a:r>
              <a:rPr lang="en-US" sz="1800" i="1" dirty="0">
                <a:solidFill>
                  <a:srgbClr val="FF0000"/>
                </a:solidFill>
              </a:rPr>
              <a:t>Drop the link to it in the Canvas discussion board.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F889BBE-E55B-BD43-98BD-F78E85B95D6E}"/>
              </a:ext>
            </a:extLst>
          </p:cNvPr>
          <p:cNvSpPr txBox="1">
            <a:spLocks/>
          </p:cNvSpPr>
          <p:nvPr/>
        </p:nvSpPr>
        <p:spPr>
          <a:xfrm>
            <a:off x="2655210" y="1985215"/>
            <a:ext cx="3833580"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dirty="0"/>
              <a:t>Time to share…</a:t>
            </a:r>
            <a:endParaRPr lang="en-US" sz="3200" dirty="0"/>
          </a:p>
        </p:txBody>
      </p:sp>
    </p:spTree>
    <p:extLst>
      <p:ext uri="{BB962C8B-B14F-4D97-AF65-F5344CB8AC3E}">
        <p14:creationId xmlns:p14="http://schemas.microsoft.com/office/powerpoint/2010/main" val="1338164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8"/>
          <p:cNvSpPr txBox="1">
            <a:spLocks noGrp="1"/>
          </p:cNvSpPr>
          <p:nvPr>
            <p:ph type="ctrTitle"/>
          </p:nvPr>
        </p:nvSpPr>
        <p:spPr>
          <a:xfrm>
            <a:off x="779228" y="30938"/>
            <a:ext cx="7260367" cy="55172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 sz="2800" i="1" dirty="0"/>
              <a:t>For next week: Ethics of Privacy</a:t>
            </a:r>
            <a:endParaRPr i="1" dirty="0"/>
          </a:p>
        </p:txBody>
      </p:sp>
      <p:sp>
        <p:nvSpPr>
          <p:cNvPr id="617" name="Google Shape;617;p98"/>
          <p:cNvSpPr txBox="1"/>
          <p:nvPr/>
        </p:nvSpPr>
        <p:spPr>
          <a:xfrm>
            <a:off x="779228" y="4383054"/>
            <a:ext cx="7260367" cy="76044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 sz="2800" b="0" i="0" u="none" strike="noStrike" cap="none" dirty="0">
                <a:solidFill>
                  <a:schemeClr val="dk1"/>
                </a:solidFill>
                <a:latin typeface="Calibri"/>
                <a:ea typeface="Calibri"/>
                <a:cs typeface="Calibri"/>
                <a:sym typeface="Calibri"/>
              </a:rPr>
              <a:t>Thank you!</a:t>
            </a:r>
            <a:endParaRPr dirty="0"/>
          </a:p>
        </p:txBody>
      </p:sp>
      <p:sp>
        <p:nvSpPr>
          <p:cNvPr id="2" name="Rectangle 1">
            <a:extLst>
              <a:ext uri="{FF2B5EF4-FFF2-40B4-BE49-F238E27FC236}">
                <a16:creationId xmlns:a16="http://schemas.microsoft.com/office/drawing/2014/main" id="{0474D885-D774-A74B-8C36-44104433D87A}"/>
              </a:ext>
            </a:extLst>
          </p:cNvPr>
          <p:cNvSpPr/>
          <p:nvPr/>
        </p:nvSpPr>
        <p:spPr>
          <a:xfrm>
            <a:off x="219693" y="760446"/>
            <a:ext cx="8145078" cy="2893100"/>
          </a:xfrm>
          <a:prstGeom prst="rect">
            <a:avLst/>
          </a:prstGeom>
        </p:spPr>
        <p:txBody>
          <a:bodyPr wrap="square">
            <a:spAutoFit/>
          </a:bodyPr>
          <a:lstStyle/>
          <a:p>
            <a:r>
              <a:rPr lang="en" sz="2400" dirty="0"/>
              <a:t>Read 2 things:</a:t>
            </a:r>
          </a:p>
          <a:p>
            <a:br>
              <a:rPr lang="en" sz="2400" dirty="0"/>
            </a:br>
            <a:r>
              <a:rPr lang="en" sz="2400" dirty="0"/>
              <a:t>1.  </a:t>
            </a:r>
            <a:r>
              <a:rPr lang="en" sz="2400" dirty="0" err="1"/>
              <a:t>Nissenbaum’s</a:t>
            </a:r>
            <a:r>
              <a:rPr lang="en" sz="2400" dirty="0"/>
              <a:t> “Deregulating Collection: Must Privacy Give Way to Use Regulation? (posted in Canvas) </a:t>
            </a:r>
          </a:p>
          <a:p>
            <a:r>
              <a:rPr lang="en" sz="2400" dirty="0"/>
              <a:t>2. This article: </a:t>
            </a:r>
            <a:r>
              <a:rPr lang="en-US" sz="2400" dirty="0">
                <a:hlinkClick r:id="rId3"/>
              </a:rPr>
              <a:t>https://slate.com/technology/2014/11/big-data-underground-railroad-history-says-unfettered-collection-of-data-is-a-bad-idea.html</a:t>
            </a:r>
            <a:r>
              <a:rPr lang="en-US" sz="2400" dirty="0"/>
              <a:t> </a:t>
            </a:r>
          </a:p>
          <a:p>
            <a:endParaRPr lang="en-US" dirty="0"/>
          </a:p>
        </p:txBody>
      </p:sp>
      <p:sp>
        <p:nvSpPr>
          <p:cNvPr id="6" name="Google Shape;614;p98">
            <a:extLst>
              <a:ext uri="{FF2B5EF4-FFF2-40B4-BE49-F238E27FC236}">
                <a16:creationId xmlns:a16="http://schemas.microsoft.com/office/drawing/2014/main" id="{84091264-7EF1-6C4C-B5B1-8620FE11DCD7}"/>
              </a:ext>
            </a:extLst>
          </p:cNvPr>
          <p:cNvSpPr txBox="1">
            <a:spLocks/>
          </p:cNvSpPr>
          <p:nvPr/>
        </p:nvSpPr>
        <p:spPr>
          <a:xfrm>
            <a:off x="219693" y="3742438"/>
            <a:ext cx="6837090" cy="5517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i="1" dirty="0"/>
              <a:t>Fair warning: We will be having a debate </a:t>
            </a:r>
            <a:r>
              <a:rPr lang="en-US" sz="2800" i="1" dirty="0">
                <a:sym typeface="Wingdings" pitchFamily="2" charset="2"/>
              </a:rPr>
              <a:t>:-) </a:t>
            </a:r>
            <a:r>
              <a:rPr lang="en-US" sz="2800" i="1" dirty="0"/>
              <a:t>…</a:t>
            </a:r>
            <a:endParaRPr lang="en-US" i="1"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1061</TotalTime>
  <Words>5925</Words>
  <Application>Microsoft Macintosh PowerPoint</Application>
  <PresentationFormat>On-screen Show (16:9)</PresentationFormat>
  <Paragraphs>439</Paragraphs>
  <Slides>93</Slides>
  <Notes>45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93</vt:i4>
      </vt:variant>
    </vt:vector>
  </HeadingPairs>
  <TitlesOfParts>
    <vt:vector size="101" baseType="lpstr">
      <vt:lpstr>Helvetica Neue</vt:lpstr>
      <vt:lpstr>Times</vt:lpstr>
      <vt:lpstr>Calibri</vt:lpstr>
      <vt:lpstr>Arial</vt:lpstr>
      <vt:lpstr>Wingdings</vt:lpstr>
      <vt:lpstr>Tahoma</vt:lpstr>
      <vt:lpstr>Simple Light</vt:lpstr>
      <vt:lpstr>Office Theme</vt:lpstr>
      <vt:lpstr>IST 597: Foundations of Data Privacy History and definitions</vt:lpstr>
      <vt:lpstr>PowerPoint Presentation</vt:lpstr>
      <vt:lpstr>Class Outline</vt:lpstr>
      <vt:lpstr>PowerPoint Presentation</vt:lpstr>
      <vt:lpstr>PowerPoint Presentation</vt:lpstr>
      <vt:lpstr>PowerPoint Presentation</vt:lpstr>
      <vt:lpstr>Westin’s four states of privacy (1968)</vt:lpstr>
      <vt:lpstr>How do you give people control over their personal information?</vt:lpstr>
      <vt:lpstr>Notice and Consent</vt:lpstr>
      <vt:lpstr>PowerPoint Presentation</vt:lpstr>
      <vt:lpstr>Solove’s taxonomy of privacy (2006)</vt:lpstr>
      <vt:lpstr>PowerPoint Presentation</vt:lpstr>
      <vt:lpstr>PowerPoint Presentation</vt:lpstr>
      <vt:lpstr>PowerPoint Presentation</vt:lpstr>
      <vt:lpstr>On the Internet, you might share information in a public forum. But, should you expect this information be harvested, aggregated, analyzed, and used for specific purposes (not intended by you)?</vt:lpstr>
      <vt:lpstr>Laws and Directives</vt:lpstr>
      <vt:lpstr>PowerPoint Presentation</vt:lpstr>
      <vt:lpstr>FAIR INFORMATION PRACTICE PRINCIPLES</vt:lpstr>
      <vt:lpstr>PowerPoint Presentation</vt:lpstr>
      <vt:lpstr>PowerPoint Presentation</vt:lpstr>
      <vt:lpstr>PowerPoint Presentation</vt:lpstr>
      <vt:lpstr>PowerPoint Presentation</vt:lpstr>
      <vt:lpstr>PowerPoint Presentation</vt:lpstr>
      <vt:lpstr>EUROPE/GDPR</vt:lpstr>
      <vt:lpstr>PowerPoint Presentation</vt:lpstr>
      <vt:lpstr>PowerPoint Presentation</vt:lpstr>
      <vt:lpstr>The right to be forgotten…</vt:lpstr>
      <vt:lpstr>A parenthesis: users’ perception and privacy on cloud providers </vt:lpstr>
      <vt:lpstr>PowerPoint Presentation</vt:lpstr>
      <vt:lpstr>PowerPoint Presentation</vt:lpstr>
      <vt:lpstr>PowerPoint Presentation</vt:lpstr>
      <vt:lpstr>Self-disclosure for relationship development</vt:lpstr>
      <vt:lpstr>Self-Disclosure and the Covid context</vt:lpstr>
      <vt:lpstr>PowerPoint Presentation</vt:lpstr>
      <vt:lpstr>PowerPoint Presentation</vt:lpstr>
      <vt:lpstr>Does (your) personal information have value?</vt:lpstr>
      <vt:lpstr>Economics of Privacy</vt:lpstr>
      <vt:lpstr>Data Privacy and Utility       Individual and societal </vt:lpstr>
      <vt:lpstr>Attempts to valuate personal data </vt:lpstr>
      <vt:lpstr>Attempts to valuate personal data </vt:lpstr>
      <vt:lpstr>Attempts to valuate personal data </vt:lpstr>
      <vt:lpstr>But… all of this is very context-dependent, and people are also inconsistent and subject to behavioral heuristics</vt:lpstr>
      <vt:lpstr>AN EXPERIMENT</vt:lpstr>
      <vt:lpstr>Experiment 1</vt:lpstr>
      <vt:lpstr>PowerPoint Presentation</vt:lpstr>
      <vt:lpstr>Experiment 2</vt:lpstr>
      <vt:lpstr>“Endowment effect” (divestiture aversion)</vt:lpstr>
      <vt:lpstr>PowerPoint Presentation</vt:lpstr>
      <vt:lpstr>ZOOM OUT</vt:lpstr>
      <vt:lpstr>General observation: Privacy concerns seem inconsistent with behavior </vt:lpstr>
      <vt:lpstr>PowerPoint Presentation</vt:lpstr>
      <vt:lpstr>Privacy and the control paradox</vt:lpstr>
      <vt:lpstr>PowerPoint Presentation</vt:lpstr>
      <vt:lpstr>PowerPoint Presentation</vt:lpstr>
      <vt:lpstr>PowerPoint Presentation</vt:lpstr>
      <vt:lpstr>PowerPoint Presentation</vt:lpstr>
      <vt:lpstr>PowerPoint Presentation</vt:lpstr>
      <vt:lpstr>Remind people to think about their privacy?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 concerns? </vt:lpstr>
      <vt:lpstr>Threats to privacy</vt:lpstr>
      <vt:lpstr>Data privacy and big data</vt:lpstr>
      <vt:lpstr>PowerPoint Presentation</vt:lpstr>
      <vt:lpstr>PowerPoint Presentation</vt:lpstr>
      <vt:lpstr>PowerPoint Presentation</vt:lpstr>
      <vt:lpstr>Threats to Privacy</vt:lpstr>
      <vt:lpstr>Data Privacy Violations </vt:lpstr>
      <vt:lpstr>OK CUPID  data release</vt:lpstr>
      <vt:lpstr>PowerPoint Presentation</vt:lpstr>
      <vt:lpstr>Iceland genetic data</vt:lpstr>
      <vt:lpstr>PowerPoint Presentation</vt:lpstr>
      <vt:lpstr>PowerPoint Presentation</vt:lpstr>
      <vt:lpstr>PowerPoint Presentation</vt:lpstr>
      <vt:lpstr>PowerPoint Presentation</vt:lpstr>
      <vt:lpstr>PowerPoint Presentation</vt:lpstr>
      <vt:lpstr>PowerPoint Presentation</vt:lpstr>
      <vt:lpstr>For next week: Ethics of Privacy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597: Foundations of Data Privacy</dc:title>
  <cp:lastModifiedBy>Sarah Rajtmajer</cp:lastModifiedBy>
  <cp:revision>70</cp:revision>
  <dcterms:modified xsi:type="dcterms:W3CDTF">2022-01-25T15:32:59Z</dcterms:modified>
</cp:coreProperties>
</file>